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425" r:id="rId10"/>
    <p:sldId id="342" r:id="rId11"/>
    <p:sldId id="469" r:id="rId12"/>
    <p:sldId id="498" r:id="rId13"/>
    <p:sldId id="470" r:id="rId14"/>
    <p:sldId id="514" r:id="rId15"/>
    <p:sldId id="500" r:id="rId16"/>
    <p:sldId id="472" r:id="rId17"/>
    <p:sldId id="499" r:id="rId18"/>
    <p:sldId id="473" r:id="rId19"/>
    <p:sldId id="474" r:id="rId20"/>
    <p:sldId id="501" r:id="rId21"/>
    <p:sldId id="502" r:id="rId22"/>
    <p:sldId id="503" r:id="rId23"/>
    <p:sldId id="504" r:id="rId24"/>
    <p:sldId id="505" r:id="rId25"/>
    <p:sldId id="506" r:id="rId26"/>
    <p:sldId id="280" r:id="rId27"/>
    <p:sldId id="508" r:id="rId28"/>
    <p:sldId id="507" r:id="rId29"/>
    <p:sldId id="509" r:id="rId30"/>
    <p:sldId id="284" r:id="rId31"/>
    <p:sldId id="510" r:id="rId32"/>
    <p:sldId id="286" r:id="rId33"/>
    <p:sldId id="511" r:id="rId34"/>
    <p:sldId id="512" r:id="rId35"/>
    <p:sldId id="513" r:id="rId36"/>
    <p:sldId id="312" r:id="rId37"/>
    <p:sldId id="518" r:id="rId38"/>
    <p:sldId id="482" r:id="rId39"/>
    <p:sldId id="516" r:id="rId40"/>
    <p:sldId id="517" r:id="rId41"/>
    <p:sldId id="476" r:id="rId42"/>
    <p:sldId id="515" r:id="rId43"/>
    <p:sldId id="481" r:id="rId44"/>
    <p:sldId id="483" r:id="rId45"/>
    <p:sldId id="484" r:id="rId46"/>
    <p:sldId id="485" r:id="rId47"/>
    <p:sldId id="486" r:id="rId48"/>
    <p:sldId id="488" r:id="rId49"/>
    <p:sldId id="489" r:id="rId50"/>
    <p:sldId id="337" r:id="rId51"/>
    <p:sldId id="490" r:id="rId52"/>
    <p:sldId id="491" r:id="rId53"/>
    <p:sldId id="493" r:id="rId54"/>
    <p:sldId id="494" r:id="rId55"/>
    <p:sldId id="495" r:id="rId56"/>
    <p:sldId id="496" r:id="rId57"/>
    <p:sldId id="497" r:id="rId58"/>
    <p:sldId id="364" r:id="rId59"/>
    <p:sldId id="480" r:id="rId60"/>
    <p:sldId id="492" r:id="rId61"/>
    <p:sldId id="377" r:id="rId62"/>
    <p:sldId id="302" r:id="rId63"/>
    <p:sldId id="335" r:id="rId64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99FFCC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85"/>
    <p:restoredTop sz="97030"/>
  </p:normalViewPr>
  <p:slideViewPr>
    <p:cSldViewPr>
      <p:cViewPr varScale="1">
        <p:scale>
          <a:sx n="199" d="100"/>
          <a:sy n="199" d="100"/>
        </p:scale>
        <p:origin x="184" y="3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61b2f510c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1" name="Google Shape;941;g761b2f510c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2828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61b2f510c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1" name="Google Shape;941;g761b2f510c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4159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61b2f510c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1" name="Google Shape;941;g761b2f510c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599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761b2f510c_0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7" name="Google Shape;1037;g761b2f510c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761b2f510c_0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7" name="Google Shape;1037;g761b2f510c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527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61b2f510c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7" name="Google Shape;1087;g761b2f510c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61b2f510c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7" name="Google Shape;1087;g761b2f510c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0671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61b2f510c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7" name="Google Shape;1087;g761b2f510c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5102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61b2f510c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7" name="Google Shape;1087;g761b2f510c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7196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6cdc27ba5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2" name="Google Shape;1442;g6cdc27ba5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6cdc27ba5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2" name="Google Shape;1442;g6cdc27ba5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751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947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761b2f510c_0_1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4" name="Google Shape;1844;g761b2f510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534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013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50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79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61b2f510c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1" name="Google Shape;941;g761b2f510c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3"/>
          <p:cNvSpPr txBox="1">
            <a:spLocks noGrp="1"/>
          </p:cNvSpPr>
          <p:nvPr>
            <p:ph type="title"/>
          </p:nvPr>
        </p:nvSpPr>
        <p:spPr>
          <a:xfrm>
            <a:off x="539750" y="175390"/>
            <a:ext cx="6616700" cy="22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None/>
              <a:defRPr sz="165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3"/>
          <p:cNvSpPr txBox="1">
            <a:spLocks noGrp="1"/>
          </p:cNvSpPr>
          <p:nvPr>
            <p:ph type="body" idx="1"/>
          </p:nvPr>
        </p:nvSpPr>
        <p:spPr>
          <a:xfrm>
            <a:off x="539750" y="816772"/>
            <a:ext cx="8064500" cy="4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sz="1200" b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lvl="1" indent="-17145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None/>
              <a:defRPr sz="1500">
                <a:latin typeface="Roboto"/>
                <a:ea typeface="Roboto"/>
                <a:cs typeface="Roboto"/>
                <a:sym typeface="Roboto"/>
              </a:defRPr>
            </a:lvl2pPr>
            <a:lvl3pPr marL="1028700" lvl="2" indent="-17145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None/>
              <a:defRPr sz="1500">
                <a:latin typeface="Roboto"/>
                <a:ea typeface="Roboto"/>
                <a:cs typeface="Roboto"/>
                <a:sym typeface="Roboto"/>
              </a:defRPr>
            </a:lvl3pPr>
            <a:lvl4pPr marL="1371600" lvl="3" indent="-17145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  <a:defRPr sz="1500">
                <a:latin typeface="Roboto"/>
                <a:ea typeface="Roboto"/>
                <a:cs typeface="Roboto"/>
                <a:sym typeface="Roboto"/>
              </a:defRPr>
            </a:lvl4pPr>
            <a:lvl5pPr marL="1714500" lvl="4" indent="-17145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  <a:defRPr sz="1500">
                <a:latin typeface="Roboto"/>
                <a:ea typeface="Roboto"/>
                <a:cs typeface="Roboto"/>
                <a:sym typeface="Roboto"/>
              </a:defRPr>
            </a:lvl5pPr>
            <a:lvl6pPr marL="2057400" lvl="5" indent="-295751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2400300" lvl="6" indent="-295751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2743200" lvl="7" indent="-295751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3086100" lvl="8" indent="-295751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53"/>
          <p:cNvSpPr txBox="1">
            <a:spLocks noGrp="1"/>
          </p:cNvSpPr>
          <p:nvPr>
            <p:ph type="sldNum" idx="12"/>
          </p:nvPr>
        </p:nvSpPr>
        <p:spPr>
          <a:xfrm>
            <a:off x="4469608" y="4950886"/>
            <a:ext cx="204787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534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Метод Опорных Векторов 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en-US" dirty="0"/>
              <a:t>Support Vector Machine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Опорных Векторов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Support Vector Machine)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148;p22">
                <a:extLst>
                  <a:ext uri="{FF2B5EF4-FFF2-40B4-BE49-F238E27FC236}">
                    <a16:creationId xmlns:a16="http://schemas.microsoft.com/office/drawing/2014/main" id="{54F2A4F6-1E50-C648-BF6A-D04B102B11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426624"/>
                <a:ext cx="7696200" cy="358736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lnSpc>
                    <a:spcPct val="115000"/>
                  </a:lnSpc>
                  <a:spcBef>
                    <a:spcPts val="300"/>
                  </a:spcBef>
                </a:pPr>
                <a:r>
                  <a:rPr lang="en-US" sz="1400" kern="0" dirty="0">
                    <a:solidFill>
                      <a:sysClr val="windowText" lastClr="000000"/>
                    </a:solidFill>
                  </a:rPr>
                  <a:t>SVM - </a:t>
                </a:r>
                <a:r>
                  <a:rPr lang="ru-RU" sz="1400" kern="0" dirty="0">
                    <a:solidFill>
                      <a:sysClr val="windowText" lastClr="000000"/>
                    </a:solidFill>
                  </a:rPr>
                  <a:t>бинарный классификатор, основанный на разделяющей гиперплоскости.</a:t>
                </a:r>
              </a:p>
              <a:p>
                <a:pPr algn="l" rtl="0">
                  <a:lnSpc>
                    <a:spcPct val="115000"/>
                  </a:lnSpc>
                  <a:spcBef>
                    <a:spcPts val="300"/>
                  </a:spcBef>
                </a:pPr>
                <a:endParaRPr lang="ru-RU" sz="1400" kern="0" dirty="0">
                  <a:solidFill>
                    <a:sysClr val="windowText" lastClr="000000"/>
                  </a:solidFill>
                </a:endParaRPr>
              </a:p>
              <a:p>
                <a:pPr marL="457200" indent="-304006" algn="l" rtl="0">
                  <a:lnSpc>
                    <a:spcPct val="115000"/>
                  </a:lnSpc>
                  <a:spcBef>
                    <a:spcPts val="300"/>
                  </a:spcBef>
                  <a:buSzPct val="100000"/>
                  <a:buFontTx/>
                  <a:buChar char="●"/>
                </a:pPr>
                <a:r>
                  <a:rPr lang="ru-RU" sz="1400" kern="0" dirty="0">
                    <a:solidFill>
                      <a:sysClr val="windowText" lastClr="000000"/>
                    </a:solidFill>
                  </a:rPr>
                  <a:t>Данные размечены, есть целевая переменная</a:t>
                </a:r>
              </a:p>
              <a:p>
                <a:pPr marL="457200" indent="-304006" algn="l" rtl="0">
                  <a:lnSpc>
                    <a:spcPct val="115000"/>
                  </a:lnSpc>
                  <a:spcBef>
                    <a:spcPts val="300"/>
                  </a:spcBef>
                  <a:buSzPct val="100000"/>
                  <a:buFontTx/>
                  <a:buChar char="●"/>
                </a:pPr>
                <a:r>
                  <a:rPr lang="ru-RU" sz="1400" kern="0" dirty="0">
                    <a:solidFill>
                      <a:sysClr val="windowText" lastClr="000000"/>
                    </a:solidFill>
                  </a:rPr>
                  <a:t>Целевая переменная принадлежит двум классам (задача бинарной классификации)</a:t>
                </a:r>
                <a:br>
                  <a:rPr lang="ru-RU" sz="1400" kern="0" dirty="0">
                    <a:solidFill>
                      <a:sysClr val="windowText" lastClr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4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 sz="1400" kern="0" dirty="0">
                  <a:solidFill>
                    <a:sysClr val="windowText" lastClr="000000"/>
                  </a:solidFill>
                </a:endParaRPr>
              </a:p>
              <a:p>
                <a:pPr marL="457200" indent="-304006" algn="l" rtl="0">
                  <a:lnSpc>
                    <a:spcPct val="115000"/>
                  </a:lnSpc>
                  <a:spcBef>
                    <a:spcPts val="300"/>
                  </a:spcBef>
                  <a:buSzPct val="100000"/>
                  <a:buFontTx/>
                  <a:buChar char="●"/>
                </a:pPr>
                <a:r>
                  <a:rPr lang="ru-RU" sz="1400" kern="0" dirty="0">
                    <a:solidFill>
                      <a:sysClr val="windowText" lastClr="000000"/>
                    </a:solidFill>
                  </a:rPr>
                  <a:t>Идея алгоритма предложена Владимиром Наумовичем </a:t>
                </a:r>
                <a:r>
                  <a:rPr lang="ru-RU" sz="1400" kern="0" dirty="0" err="1">
                    <a:solidFill>
                      <a:sysClr val="windowText" lastClr="000000"/>
                    </a:solidFill>
                  </a:rPr>
                  <a:t>Вапником</a:t>
                </a:r>
                <a:r>
                  <a:rPr lang="ru-RU" sz="1400" kern="0" dirty="0">
                    <a:solidFill>
                      <a:sysClr val="windowText" lastClr="000000"/>
                    </a:solidFill>
                  </a:rPr>
                  <a:t> в 1960-е годы</a:t>
                </a:r>
              </a:p>
              <a:p>
                <a:pPr marL="457200" indent="-304006" algn="l" rtl="0">
                  <a:lnSpc>
                    <a:spcPct val="115000"/>
                  </a:lnSpc>
                  <a:spcBef>
                    <a:spcPts val="300"/>
                  </a:spcBef>
                  <a:buSzPct val="100000"/>
                  <a:buFontTx/>
                  <a:buChar char="●"/>
                </a:pPr>
                <a:endParaRPr lang="ru-RU" sz="1400" kern="0" dirty="0">
                  <a:solidFill>
                    <a:sysClr val="windowText" lastClr="000000"/>
                  </a:solidFill>
                </a:endParaRPr>
              </a:p>
              <a:p>
                <a:pPr algn="l" rtl="0">
                  <a:lnSpc>
                    <a:spcPct val="115000"/>
                  </a:lnSpc>
                  <a:spcBef>
                    <a:spcPts val="300"/>
                  </a:spcBef>
                </a:pPr>
                <a:endParaRPr lang="ru-RU" sz="1400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" name="Google Shape;148;p22">
                <a:extLst>
                  <a:ext uri="{FF2B5EF4-FFF2-40B4-BE49-F238E27FC236}">
                    <a16:creationId xmlns:a16="http://schemas.microsoft.com/office/drawing/2014/main" id="{54F2A4F6-1E50-C648-BF6A-D04B102B1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26624"/>
                <a:ext cx="7696200" cy="3587363"/>
              </a:xfrm>
              <a:prstGeom prst="rect">
                <a:avLst/>
              </a:prstGeom>
              <a:blipFill>
                <a:blip r:embed="rId2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56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Опорных Векторов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Support Vector Machine)</a:t>
            </a:r>
          </a:p>
        </p:txBody>
      </p:sp>
      <p:sp>
        <p:nvSpPr>
          <p:cNvPr id="4" name="Google Shape;148;p22">
            <a:extLst>
              <a:ext uri="{FF2B5EF4-FFF2-40B4-BE49-F238E27FC236}">
                <a16:creationId xmlns:a16="http://schemas.microsoft.com/office/drawing/2014/main" id="{54F2A4F6-1E50-C648-BF6A-D04B102B117C}"/>
              </a:ext>
            </a:extLst>
          </p:cNvPr>
          <p:cNvSpPr txBox="1">
            <a:spLocks/>
          </p:cNvSpPr>
          <p:nvPr/>
        </p:nvSpPr>
        <p:spPr>
          <a:xfrm>
            <a:off x="381000" y="1426624"/>
            <a:ext cx="5029200" cy="3587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15000"/>
              </a:lnSpc>
              <a:spcBef>
                <a:spcPts val="300"/>
              </a:spcBef>
            </a:pPr>
            <a:r>
              <a:rPr lang="en-US" sz="1200" kern="0" dirty="0">
                <a:solidFill>
                  <a:sysClr val="windowText" lastClr="000000"/>
                </a:solidFill>
              </a:rPr>
              <a:t>SVM - </a:t>
            </a:r>
            <a:r>
              <a:rPr lang="ru-RU" sz="1200" kern="0" dirty="0">
                <a:solidFill>
                  <a:sysClr val="windowText" lastClr="000000"/>
                </a:solidFill>
              </a:rPr>
              <a:t>бинарный классификатор, основанный на разделяющей гиперплоскости.</a:t>
            </a:r>
          </a:p>
          <a:p>
            <a:pPr algn="l" rtl="0">
              <a:lnSpc>
                <a:spcPct val="115000"/>
              </a:lnSpc>
              <a:spcBef>
                <a:spcPts val="300"/>
              </a:spcBef>
            </a:pPr>
            <a:endParaRPr lang="ru-RU" sz="1200" kern="0" dirty="0">
              <a:solidFill>
                <a:sysClr val="windowText" lastClr="000000"/>
              </a:solidFill>
            </a:endParaRPr>
          </a:p>
          <a:p>
            <a:pPr algn="l" rtl="0">
              <a:lnSpc>
                <a:spcPct val="115000"/>
              </a:lnSpc>
              <a:spcBef>
                <a:spcPts val="300"/>
              </a:spcBef>
            </a:pPr>
            <a:r>
              <a:rPr lang="ru-RU" sz="1200" kern="0" dirty="0">
                <a:solidFill>
                  <a:sysClr val="windowText" lastClr="000000"/>
                </a:solidFill>
              </a:rPr>
              <a:t>Особенности:</a:t>
            </a:r>
          </a:p>
          <a:p>
            <a:pPr marL="457200" indent="-304006" algn="l" rtl="0">
              <a:lnSpc>
                <a:spcPct val="115000"/>
              </a:lnSpc>
              <a:spcBef>
                <a:spcPts val="300"/>
              </a:spcBef>
              <a:buSzPct val="100000"/>
              <a:buFontTx/>
              <a:buChar char="●"/>
            </a:pPr>
            <a:r>
              <a:rPr lang="ru-RU" sz="1200" kern="0" dirty="0">
                <a:solidFill>
                  <a:sysClr val="windowText" lastClr="000000"/>
                </a:solidFill>
              </a:rPr>
              <a:t>Устойчив к выбросам.</a:t>
            </a:r>
          </a:p>
          <a:p>
            <a:pPr marL="457200" indent="-304006" algn="l" rtl="0">
              <a:lnSpc>
                <a:spcPct val="115000"/>
              </a:lnSpc>
              <a:buSzPct val="100000"/>
              <a:buFontTx/>
              <a:buChar char="●"/>
            </a:pPr>
            <a:r>
              <a:rPr lang="ru-RU" sz="1200" kern="0" dirty="0">
                <a:solidFill>
                  <a:sysClr val="windowText" lastClr="000000"/>
                </a:solidFill>
              </a:rPr>
              <a:t>Работает с линейно неразделимыми данными.</a:t>
            </a:r>
          </a:p>
          <a:p>
            <a:pPr marL="457200" indent="-304006" algn="l" rtl="0">
              <a:lnSpc>
                <a:spcPct val="115000"/>
              </a:lnSpc>
              <a:buSzPct val="100000"/>
              <a:buFontTx/>
              <a:buChar char="●"/>
            </a:pPr>
            <a:r>
              <a:rPr lang="ru-RU" sz="1200" kern="0" dirty="0">
                <a:solidFill>
                  <a:sysClr val="windowText" lastClr="000000"/>
                </a:solidFill>
              </a:rPr>
              <a:t>Поддерживает сложные </a:t>
            </a:r>
            <a:r>
              <a:rPr lang="en-US" sz="1200" kern="0" dirty="0">
                <a:solidFill>
                  <a:sysClr val="windowText" lastClr="000000"/>
                </a:solidFill>
              </a:rPr>
              <a:t>decision boundary.</a:t>
            </a:r>
          </a:p>
          <a:p>
            <a:pPr marL="457200" indent="-304006" algn="l" rtl="0">
              <a:lnSpc>
                <a:spcPct val="115000"/>
              </a:lnSpc>
              <a:buSzPct val="100000"/>
              <a:buFontTx/>
              <a:buChar char="●"/>
            </a:pPr>
            <a:r>
              <a:rPr lang="ru-RU" sz="1200" kern="0" dirty="0">
                <a:solidFill>
                  <a:sysClr val="windowText" lastClr="000000"/>
                </a:solidFill>
              </a:rPr>
              <a:t>Устойчив к ситуации, когда признаков больше</a:t>
            </a:r>
            <a:r>
              <a:rPr lang="en-US" sz="1200" kern="0" dirty="0">
                <a:solidFill>
                  <a:sysClr val="windowText" lastClr="000000"/>
                </a:solidFill>
              </a:rPr>
              <a:t> </a:t>
            </a:r>
            <a:r>
              <a:rPr lang="ru-RU" sz="1200" kern="0" dirty="0">
                <a:solidFill>
                  <a:sysClr val="windowText" lastClr="000000"/>
                </a:solidFill>
              </a:rPr>
              <a:t>чем примеров. </a:t>
            </a:r>
          </a:p>
          <a:p>
            <a:pPr marL="457200" indent="-304006" algn="l" rtl="0">
              <a:lnSpc>
                <a:spcPct val="115000"/>
              </a:lnSpc>
              <a:buSzPct val="100000"/>
              <a:buFontTx/>
              <a:buChar char="●"/>
            </a:pPr>
            <a:r>
              <a:rPr lang="ru-RU" sz="1200" kern="0" dirty="0">
                <a:solidFill>
                  <a:sysClr val="windowText" lastClr="000000"/>
                </a:solidFill>
              </a:rPr>
              <a:t>Может быть адаптирован для регрессии, обучения без учителя, </a:t>
            </a:r>
            <a:r>
              <a:rPr lang="ru-RU" sz="1200" kern="0" dirty="0" err="1">
                <a:solidFill>
                  <a:sysClr val="windowText" lastClr="000000"/>
                </a:solidFill>
              </a:rPr>
              <a:t>детекции</a:t>
            </a:r>
            <a:r>
              <a:rPr lang="ru-RU" sz="1200" kern="0" dirty="0">
                <a:solidFill>
                  <a:sysClr val="windowText" lastClr="000000"/>
                </a:solidFill>
              </a:rPr>
              <a:t> аномалий и многое другое.</a:t>
            </a:r>
          </a:p>
          <a:p>
            <a:pPr algn="l" rtl="0">
              <a:lnSpc>
                <a:spcPct val="115000"/>
              </a:lnSpc>
              <a:spcBef>
                <a:spcPts val="300"/>
              </a:spcBef>
            </a:pPr>
            <a:endParaRPr lang="ru-RU" sz="1200" kern="0" dirty="0">
              <a:solidFill>
                <a:sysClr val="windowText" lastClr="000000"/>
              </a:solidFill>
            </a:endParaRPr>
          </a:p>
          <a:p>
            <a:pPr algn="l" rtl="0">
              <a:lnSpc>
                <a:spcPct val="115000"/>
              </a:lnSpc>
              <a:spcBef>
                <a:spcPts val="300"/>
              </a:spcBef>
            </a:pPr>
            <a:r>
              <a:rPr lang="ru-RU" sz="1200" kern="0" dirty="0">
                <a:solidFill>
                  <a:sysClr val="windowText" lastClr="000000"/>
                </a:solidFill>
              </a:rPr>
              <a:t>Минусы:</a:t>
            </a:r>
          </a:p>
          <a:p>
            <a:pPr marL="457200" indent="-304006" algn="l" rtl="0">
              <a:lnSpc>
                <a:spcPct val="115000"/>
              </a:lnSpc>
              <a:spcBef>
                <a:spcPts val="300"/>
              </a:spcBef>
              <a:buSzPct val="100000"/>
              <a:buFontTx/>
              <a:buChar char="●"/>
            </a:pPr>
            <a:r>
              <a:rPr lang="ru-RU" sz="1200" kern="0" dirty="0">
                <a:solidFill>
                  <a:sysClr val="windowText" lastClr="000000"/>
                </a:solidFill>
              </a:rPr>
              <a:t>Не дает откалиброванных вероятностей.</a:t>
            </a:r>
          </a:p>
          <a:p>
            <a:pPr marL="457200" indent="-304006" algn="l" rtl="0">
              <a:lnSpc>
                <a:spcPct val="115000"/>
              </a:lnSpc>
              <a:buSzPct val="100000"/>
              <a:buFontTx/>
              <a:buChar char="●"/>
            </a:pPr>
            <a:r>
              <a:rPr lang="ru-RU" sz="1200" kern="0" dirty="0">
                <a:solidFill>
                  <a:sysClr val="windowText" lastClr="000000"/>
                </a:solidFill>
              </a:rPr>
              <a:t>Не интерпретируем “из коробки”.</a:t>
            </a:r>
          </a:p>
          <a:p>
            <a:pPr marL="457200" indent="-304006" algn="l" rtl="0">
              <a:lnSpc>
                <a:spcPct val="115000"/>
              </a:lnSpc>
              <a:buSzPct val="100000"/>
              <a:buFontTx/>
              <a:buChar char="●"/>
            </a:pPr>
            <a:r>
              <a:rPr lang="ru-RU" sz="1200" kern="0" dirty="0">
                <a:solidFill>
                  <a:sysClr val="windowText" lastClr="000000"/>
                </a:solidFill>
              </a:rPr>
              <a:t>Высокая вычислительная сложность (но может быть обучен градиентным спуском).</a:t>
            </a:r>
          </a:p>
        </p:txBody>
      </p:sp>
      <p:pic>
        <p:nvPicPr>
          <p:cNvPr id="5" name="Google Shape;149;p22">
            <a:extLst>
              <a:ext uri="{FF2B5EF4-FFF2-40B4-BE49-F238E27FC236}">
                <a16:creationId xmlns:a16="http://schemas.microsoft.com/office/drawing/2014/main" id="{2E9DDE7A-711A-D347-9B01-4827F8E4B4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9524" y="1326517"/>
            <a:ext cx="3578850" cy="156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2">
            <a:extLst>
              <a:ext uri="{FF2B5EF4-FFF2-40B4-BE49-F238E27FC236}">
                <a16:creationId xmlns:a16="http://schemas.microsoft.com/office/drawing/2014/main" id="{BF60D49D-C2AA-9E4E-A13D-48F11E8524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224" y="3409950"/>
            <a:ext cx="3578850" cy="1604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20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en-US" dirty="0"/>
              <a:t>Hard Maximum Margin -&gt; Soft Maximum Margin -&gt; Support Vector Machine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570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en-US" dirty="0"/>
              <a:t>Hard Maximum Margin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54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E2B19-D637-8E42-9470-88BDEE4F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  <a:r>
              <a:rPr lang="ru-RU" dirty="0"/>
              <a:t> </a:t>
            </a:r>
            <a:r>
              <a:rPr lang="en-US" dirty="0"/>
              <a:t>classifier</a:t>
            </a:r>
          </a:p>
        </p:txBody>
      </p:sp>
      <p:sp>
        <p:nvSpPr>
          <p:cNvPr id="11" name="Google Shape;175;p26">
            <a:extLst>
              <a:ext uri="{FF2B5EF4-FFF2-40B4-BE49-F238E27FC236}">
                <a16:creationId xmlns:a16="http://schemas.microsoft.com/office/drawing/2014/main" id="{735DB9DA-4332-664F-8139-D03C4B12666C}"/>
              </a:ext>
            </a:extLst>
          </p:cNvPr>
          <p:cNvSpPr txBox="1">
            <a:spLocks/>
          </p:cNvSpPr>
          <p:nvPr/>
        </p:nvSpPr>
        <p:spPr>
          <a:xfrm>
            <a:off x="5842102" y="1569549"/>
            <a:ext cx="3122400" cy="2487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kern="0" dirty="0"/>
              <a:t>Данные линейно разделимы.</a:t>
            </a:r>
            <a:endParaRPr lang="en-US" kern="0" dirty="0"/>
          </a:p>
          <a:p>
            <a:pPr algn="l" rtl="0"/>
            <a:endParaRPr lang="en-US" kern="0" dirty="0"/>
          </a:p>
        </p:txBody>
      </p:sp>
      <p:sp>
        <p:nvSpPr>
          <p:cNvPr id="8" name="Google Shape;781;g761b2f510c_0_87">
            <a:extLst>
              <a:ext uri="{FF2B5EF4-FFF2-40B4-BE49-F238E27FC236}">
                <a16:creationId xmlns:a16="http://schemas.microsoft.com/office/drawing/2014/main" id="{96047542-F833-F944-BC7A-66EEA33077FA}"/>
              </a:ext>
            </a:extLst>
          </p:cNvPr>
          <p:cNvSpPr txBox="1"/>
          <p:nvPr/>
        </p:nvSpPr>
        <p:spPr>
          <a:xfrm>
            <a:off x="2229872" y="1136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" name="Google Shape;782;g761b2f510c_0_87">
            <a:extLst>
              <a:ext uri="{FF2B5EF4-FFF2-40B4-BE49-F238E27FC236}">
                <a16:creationId xmlns:a16="http://schemas.microsoft.com/office/drawing/2014/main" id="{3566C234-A2E0-C24E-B5B7-63746DB64EF8}"/>
              </a:ext>
            </a:extLst>
          </p:cNvPr>
          <p:cNvSpPr txBox="1"/>
          <p:nvPr/>
        </p:nvSpPr>
        <p:spPr>
          <a:xfrm>
            <a:off x="1696472" y="17460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" name="Google Shape;783;g761b2f510c_0_87">
            <a:extLst>
              <a:ext uri="{FF2B5EF4-FFF2-40B4-BE49-F238E27FC236}">
                <a16:creationId xmlns:a16="http://schemas.microsoft.com/office/drawing/2014/main" id="{40275B2B-B0AC-0741-9B2E-BAAEC888485B}"/>
              </a:ext>
            </a:extLst>
          </p:cNvPr>
          <p:cNvSpPr txBox="1"/>
          <p:nvPr/>
        </p:nvSpPr>
        <p:spPr>
          <a:xfrm>
            <a:off x="2687072" y="1466025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784;g761b2f510c_0_87">
            <a:extLst>
              <a:ext uri="{FF2B5EF4-FFF2-40B4-BE49-F238E27FC236}">
                <a16:creationId xmlns:a16="http://schemas.microsoft.com/office/drawing/2014/main" id="{79CEAD04-B50A-4848-BFB1-DAA36A3174DC}"/>
              </a:ext>
            </a:extLst>
          </p:cNvPr>
          <p:cNvSpPr txBox="1"/>
          <p:nvPr/>
        </p:nvSpPr>
        <p:spPr>
          <a:xfrm>
            <a:off x="1239272" y="3041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785;g761b2f510c_0_87">
            <a:extLst>
              <a:ext uri="{FF2B5EF4-FFF2-40B4-BE49-F238E27FC236}">
                <a16:creationId xmlns:a16="http://schemas.microsoft.com/office/drawing/2014/main" id="{F6707878-A461-3641-BA9D-F3F4905FB14F}"/>
              </a:ext>
            </a:extLst>
          </p:cNvPr>
          <p:cNvSpPr txBox="1"/>
          <p:nvPr/>
        </p:nvSpPr>
        <p:spPr>
          <a:xfrm>
            <a:off x="1395622" y="2279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Google Shape;786;g761b2f510c_0_87">
            <a:extLst>
              <a:ext uri="{FF2B5EF4-FFF2-40B4-BE49-F238E27FC236}">
                <a16:creationId xmlns:a16="http://schemas.microsoft.com/office/drawing/2014/main" id="{AC5970FD-4191-A145-BB8C-963F3BF1868C}"/>
              </a:ext>
            </a:extLst>
          </p:cNvPr>
          <p:cNvSpPr txBox="1"/>
          <p:nvPr/>
        </p:nvSpPr>
        <p:spPr>
          <a:xfrm>
            <a:off x="2286000" y="2279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787;g761b2f510c_0_87">
            <a:extLst>
              <a:ext uri="{FF2B5EF4-FFF2-40B4-BE49-F238E27FC236}">
                <a16:creationId xmlns:a16="http://schemas.microsoft.com/office/drawing/2014/main" id="{23EA4A52-77F8-064D-815D-84B5562A408F}"/>
              </a:ext>
            </a:extLst>
          </p:cNvPr>
          <p:cNvSpPr txBox="1"/>
          <p:nvPr/>
        </p:nvSpPr>
        <p:spPr>
          <a:xfrm>
            <a:off x="3966350" y="2127000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788;g761b2f510c_0_87">
            <a:extLst>
              <a:ext uri="{FF2B5EF4-FFF2-40B4-BE49-F238E27FC236}">
                <a16:creationId xmlns:a16="http://schemas.microsoft.com/office/drawing/2014/main" id="{BAD155C1-34F0-E64B-A2C5-B0C061E37BD1}"/>
              </a:ext>
            </a:extLst>
          </p:cNvPr>
          <p:cNvSpPr txBox="1"/>
          <p:nvPr/>
        </p:nvSpPr>
        <p:spPr>
          <a:xfrm>
            <a:off x="4118750" y="24566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789;g761b2f510c_0_87">
            <a:extLst>
              <a:ext uri="{FF2B5EF4-FFF2-40B4-BE49-F238E27FC236}">
                <a16:creationId xmlns:a16="http://schemas.microsoft.com/office/drawing/2014/main" id="{B670BD23-C133-4E47-888C-01E217581922}"/>
              </a:ext>
            </a:extLst>
          </p:cNvPr>
          <p:cNvSpPr txBox="1"/>
          <p:nvPr/>
        </p:nvSpPr>
        <p:spPr>
          <a:xfrm>
            <a:off x="3376822" y="29138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 dirty="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" name="Google Shape;790;g761b2f510c_0_87">
            <a:extLst>
              <a:ext uri="{FF2B5EF4-FFF2-40B4-BE49-F238E27FC236}">
                <a16:creationId xmlns:a16="http://schemas.microsoft.com/office/drawing/2014/main" id="{B4675674-564E-3B4C-8AAA-1F94ACC391E4}"/>
              </a:ext>
            </a:extLst>
          </p:cNvPr>
          <p:cNvSpPr txBox="1"/>
          <p:nvPr/>
        </p:nvSpPr>
        <p:spPr>
          <a:xfrm>
            <a:off x="2767222" y="39044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791;g761b2f510c_0_87">
            <a:extLst>
              <a:ext uri="{FF2B5EF4-FFF2-40B4-BE49-F238E27FC236}">
                <a16:creationId xmlns:a16="http://schemas.microsoft.com/office/drawing/2014/main" id="{A7F0B5C5-773E-5F46-8537-A6C90D4E196D}"/>
              </a:ext>
            </a:extLst>
          </p:cNvPr>
          <p:cNvSpPr txBox="1"/>
          <p:nvPr/>
        </p:nvSpPr>
        <p:spPr>
          <a:xfrm>
            <a:off x="3986422" y="33710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" name="Google Shape;792;g761b2f510c_0_87">
            <a:extLst>
              <a:ext uri="{FF2B5EF4-FFF2-40B4-BE49-F238E27FC236}">
                <a16:creationId xmlns:a16="http://schemas.microsoft.com/office/drawing/2014/main" id="{4022A78B-C25B-FD4A-8CCB-50F339D7E4BF}"/>
              </a:ext>
            </a:extLst>
          </p:cNvPr>
          <p:cNvSpPr txBox="1"/>
          <p:nvPr/>
        </p:nvSpPr>
        <p:spPr>
          <a:xfrm>
            <a:off x="3360700" y="3498600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" name="Google Shape;793;g761b2f510c_0_87">
            <a:extLst>
              <a:ext uri="{FF2B5EF4-FFF2-40B4-BE49-F238E27FC236}">
                <a16:creationId xmlns:a16="http://schemas.microsoft.com/office/drawing/2014/main" id="{75B34AD2-4B5F-C34D-8814-9A1BE4CD14D5}"/>
              </a:ext>
            </a:extLst>
          </p:cNvPr>
          <p:cNvSpPr txBox="1"/>
          <p:nvPr/>
        </p:nvSpPr>
        <p:spPr>
          <a:xfrm>
            <a:off x="3453022" y="40568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7234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E2B19-D637-8E42-9470-88BDEE4F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  <a:r>
              <a:rPr lang="ru-RU" dirty="0"/>
              <a:t> </a:t>
            </a:r>
            <a:r>
              <a:rPr lang="en-US" dirty="0"/>
              <a:t>classifier</a:t>
            </a:r>
          </a:p>
        </p:txBody>
      </p:sp>
      <p:sp>
        <p:nvSpPr>
          <p:cNvPr id="11" name="Google Shape;175;p26">
            <a:extLst>
              <a:ext uri="{FF2B5EF4-FFF2-40B4-BE49-F238E27FC236}">
                <a16:creationId xmlns:a16="http://schemas.microsoft.com/office/drawing/2014/main" id="{735DB9DA-4332-664F-8139-D03C4B12666C}"/>
              </a:ext>
            </a:extLst>
          </p:cNvPr>
          <p:cNvSpPr txBox="1">
            <a:spLocks/>
          </p:cNvSpPr>
          <p:nvPr/>
        </p:nvSpPr>
        <p:spPr>
          <a:xfrm>
            <a:off x="5842102" y="1569549"/>
            <a:ext cx="3122400" cy="2487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kern="0" dirty="0"/>
              <a:t>Данные линейно разделимы.</a:t>
            </a:r>
            <a:endParaRPr lang="en-US" kern="0" dirty="0"/>
          </a:p>
          <a:p>
            <a:pPr algn="l" rtl="0"/>
            <a:endParaRPr lang="en-US" kern="0" dirty="0"/>
          </a:p>
        </p:txBody>
      </p:sp>
      <p:sp>
        <p:nvSpPr>
          <p:cNvPr id="8" name="Google Shape;781;g761b2f510c_0_87">
            <a:extLst>
              <a:ext uri="{FF2B5EF4-FFF2-40B4-BE49-F238E27FC236}">
                <a16:creationId xmlns:a16="http://schemas.microsoft.com/office/drawing/2014/main" id="{96047542-F833-F944-BC7A-66EEA33077FA}"/>
              </a:ext>
            </a:extLst>
          </p:cNvPr>
          <p:cNvSpPr txBox="1"/>
          <p:nvPr/>
        </p:nvSpPr>
        <p:spPr>
          <a:xfrm>
            <a:off x="2229872" y="1136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" name="Google Shape;782;g761b2f510c_0_87">
            <a:extLst>
              <a:ext uri="{FF2B5EF4-FFF2-40B4-BE49-F238E27FC236}">
                <a16:creationId xmlns:a16="http://schemas.microsoft.com/office/drawing/2014/main" id="{3566C234-A2E0-C24E-B5B7-63746DB64EF8}"/>
              </a:ext>
            </a:extLst>
          </p:cNvPr>
          <p:cNvSpPr txBox="1"/>
          <p:nvPr/>
        </p:nvSpPr>
        <p:spPr>
          <a:xfrm>
            <a:off x="1696472" y="17460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" name="Google Shape;783;g761b2f510c_0_87">
            <a:extLst>
              <a:ext uri="{FF2B5EF4-FFF2-40B4-BE49-F238E27FC236}">
                <a16:creationId xmlns:a16="http://schemas.microsoft.com/office/drawing/2014/main" id="{40275B2B-B0AC-0741-9B2E-BAAEC888485B}"/>
              </a:ext>
            </a:extLst>
          </p:cNvPr>
          <p:cNvSpPr txBox="1"/>
          <p:nvPr/>
        </p:nvSpPr>
        <p:spPr>
          <a:xfrm>
            <a:off x="2687072" y="1466025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784;g761b2f510c_0_87">
            <a:extLst>
              <a:ext uri="{FF2B5EF4-FFF2-40B4-BE49-F238E27FC236}">
                <a16:creationId xmlns:a16="http://schemas.microsoft.com/office/drawing/2014/main" id="{79CEAD04-B50A-4848-BFB1-DAA36A3174DC}"/>
              </a:ext>
            </a:extLst>
          </p:cNvPr>
          <p:cNvSpPr txBox="1"/>
          <p:nvPr/>
        </p:nvSpPr>
        <p:spPr>
          <a:xfrm>
            <a:off x="1239272" y="3041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785;g761b2f510c_0_87">
            <a:extLst>
              <a:ext uri="{FF2B5EF4-FFF2-40B4-BE49-F238E27FC236}">
                <a16:creationId xmlns:a16="http://schemas.microsoft.com/office/drawing/2014/main" id="{F6707878-A461-3641-BA9D-F3F4905FB14F}"/>
              </a:ext>
            </a:extLst>
          </p:cNvPr>
          <p:cNvSpPr txBox="1"/>
          <p:nvPr/>
        </p:nvSpPr>
        <p:spPr>
          <a:xfrm>
            <a:off x="1395622" y="2279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Google Shape;786;g761b2f510c_0_87">
            <a:extLst>
              <a:ext uri="{FF2B5EF4-FFF2-40B4-BE49-F238E27FC236}">
                <a16:creationId xmlns:a16="http://schemas.microsoft.com/office/drawing/2014/main" id="{AC5970FD-4191-A145-BB8C-963F3BF1868C}"/>
              </a:ext>
            </a:extLst>
          </p:cNvPr>
          <p:cNvSpPr txBox="1"/>
          <p:nvPr/>
        </p:nvSpPr>
        <p:spPr>
          <a:xfrm>
            <a:off x="2286000" y="2279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787;g761b2f510c_0_87">
            <a:extLst>
              <a:ext uri="{FF2B5EF4-FFF2-40B4-BE49-F238E27FC236}">
                <a16:creationId xmlns:a16="http://schemas.microsoft.com/office/drawing/2014/main" id="{23EA4A52-77F8-064D-815D-84B5562A408F}"/>
              </a:ext>
            </a:extLst>
          </p:cNvPr>
          <p:cNvSpPr txBox="1"/>
          <p:nvPr/>
        </p:nvSpPr>
        <p:spPr>
          <a:xfrm>
            <a:off x="3966350" y="2127000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788;g761b2f510c_0_87">
            <a:extLst>
              <a:ext uri="{FF2B5EF4-FFF2-40B4-BE49-F238E27FC236}">
                <a16:creationId xmlns:a16="http://schemas.microsoft.com/office/drawing/2014/main" id="{BAD155C1-34F0-E64B-A2C5-B0C061E37BD1}"/>
              </a:ext>
            </a:extLst>
          </p:cNvPr>
          <p:cNvSpPr txBox="1"/>
          <p:nvPr/>
        </p:nvSpPr>
        <p:spPr>
          <a:xfrm>
            <a:off x="4118750" y="24566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789;g761b2f510c_0_87">
            <a:extLst>
              <a:ext uri="{FF2B5EF4-FFF2-40B4-BE49-F238E27FC236}">
                <a16:creationId xmlns:a16="http://schemas.microsoft.com/office/drawing/2014/main" id="{B670BD23-C133-4E47-888C-01E217581922}"/>
              </a:ext>
            </a:extLst>
          </p:cNvPr>
          <p:cNvSpPr txBox="1"/>
          <p:nvPr/>
        </p:nvSpPr>
        <p:spPr>
          <a:xfrm>
            <a:off x="3376822" y="29138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 dirty="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" name="Google Shape;790;g761b2f510c_0_87">
            <a:extLst>
              <a:ext uri="{FF2B5EF4-FFF2-40B4-BE49-F238E27FC236}">
                <a16:creationId xmlns:a16="http://schemas.microsoft.com/office/drawing/2014/main" id="{B4675674-564E-3B4C-8AAA-1F94ACC391E4}"/>
              </a:ext>
            </a:extLst>
          </p:cNvPr>
          <p:cNvSpPr txBox="1"/>
          <p:nvPr/>
        </p:nvSpPr>
        <p:spPr>
          <a:xfrm>
            <a:off x="2767222" y="39044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791;g761b2f510c_0_87">
            <a:extLst>
              <a:ext uri="{FF2B5EF4-FFF2-40B4-BE49-F238E27FC236}">
                <a16:creationId xmlns:a16="http://schemas.microsoft.com/office/drawing/2014/main" id="{A7F0B5C5-773E-5F46-8537-A6C90D4E196D}"/>
              </a:ext>
            </a:extLst>
          </p:cNvPr>
          <p:cNvSpPr txBox="1"/>
          <p:nvPr/>
        </p:nvSpPr>
        <p:spPr>
          <a:xfrm>
            <a:off x="3986422" y="33710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" name="Google Shape;792;g761b2f510c_0_87">
            <a:extLst>
              <a:ext uri="{FF2B5EF4-FFF2-40B4-BE49-F238E27FC236}">
                <a16:creationId xmlns:a16="http://schemas.microsoft.com/office/drawing/2014/main" id="{4022A78B-C25B-FD4A-8CCB-50F339D7E4BF}"/>
              </a:ext>
            </a:extLst>
          </p:cNvPr>
          <p:cNvSpPr txBox="1"/>
          <p:nvPr/>
        </p:nvSpPr>
        <p:spPr>
          <a:xfrm>
            <a:off x="3360700" y="3498600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" name="Google Shape;793;g761b2f510c_0_87">
            <a:extLst>
              <a:ext uri="{FF2B5EF4-FFF2-40B4-BE49-F238E27FC236}">
                <a16:creationId xmlns:a16="http://schemas.microsoft.com/office/drawing/2014/main" id="{75B34AD2-4B5F-C34D-8814-9A1BE4CD14D5}"/>
              </a:ext>
            </a:extLst>
          </p:cNvPr>
          <p:cNvSpPr txBox="1"/>
          <p:nvPr/>
        </p:nvSpPr>
        <p:spPr>
          <a:xfrm>
            <a:off x="3453022" y="40568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4" name="Google Shape;796;g761b2f510c_0_87">
            <a:extLst>
              <a:ext uri="{FF2B5EF4-FFF2-40B4-BE49-F238E27FC236}">
                <a16:creationId xmlns:a16="http://schemas.microsoft.com/office/drawing/2014/main" id="{8CE863AF-8D10-494B-96BD-53A8351335DF}"/>
              </a:ext>
            </a:extLst>
          </p:cNvPr>
          <p:cNvCxnSpPr/>
          <p:nvPr/>
        </p:nvCxnSpPr>
        <p:spPr>
          <a:xfrm flipH="1">
            <a:off x="1740572" y="1657387"/>
            <a:ext cx="2165700" cy="2907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6935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E2B19-D637-8E42-9470-88BDEE4F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  <a:r>
              <a:rPr lang="ru-RU" dirty="0"/>
              <a:t> </a:t>
            </a:r>
            <a:r>
              <a:rPr lang="en-US" dirty="0"/>
              <a:t>classifier</a:t>
            </a:r>
          </a:p>
        </p:txBody>
      </p:sp>
      <p:sp>
        <p:nvSpPr>
          <p:cNvPr id="11" name="Google Shape;175;p26">
            <a:extLst>
              <a:ext uri="{FF2B5EF4-FFF2-40B4-BE49-F238E27FC236}">
                <a16:creationId xmlns:a16="http://schemas.microsoft.com/office/drawing/2014/main" id="{735DB9DA-4332-664F-8139-D03C4B12666C}"/>
              </a:ext>
            </a:extLst>
          </p:cNvPr>
          <p:cNvSpPr txBox="1">
            <a:spLocks/>
          </p:cNvSpPr>
          <p:nvPr/>
        </p:nvSpPr>
        <p:spPr>
          <a:xfrm>
            <a:off x="5842102" y="1569549"/>
            <a:ext cx="3122400" cy="2487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kern="0" dirty="0"/>
              <a:t>Данные линейно разделимы.</a:t>
            </a:r>
            <a:endParaRPr lang="en-US" kern="0" dirty="0"/>
          </a:p>
          <a:p>
            <a:pPr algn="l" rtl="0"/>
            <a:endParaRPr lang="en-US" kern="0" dirty="0"/>
          </a:p>
          <a:p>
            <a:pPr algn="l" rtl="0"/>
            <a:r>
              <a:rPr lang="ru-RU" kern="0" dirty="0"/>
              <a:t>Может быть много разделяющих гиперплоскостей.</a:t>
            </a:r>
            <a:endParaRPr lang="en-US" kern="0" dirty="0"/>
          </a:p>
          <a:p>
            <a:pPr algn="l" rtl="0"/>
            <a:br>
              <a:rPr lang="ru-RU" kern="0" dirty="0"/>
            </a:br>
            <a:r>
              <a:rPr lang="ru-RU" kern="0" dirty="0"/>
              <a:t>Какую выбрать? </a:t>
            </a:r>
          </a:p>
        </p:txBody>
      </p:sp>
      <p:sp>
        <p:nvSpPr>
          <p:cNvPr id="8" name="Google Shape;781;g761b2f510c_0_87">
            <a:extLst>
              <a:ext uri="{FF2B5EF4-FFF2-40B4-BE49-F238E27FC236}">
                <a16:creationId xmlns:a16="http://schemas.microsoft.com/office/drawing/2014/main" id="{96047542-F833-F944-BC7A-66EEA33077FA}"/>
              </a:ext>
            </a:extLst>
          </p:cNvPr>
          <p:cNvSpPr txBox="1"/>
          <p:nvPr/>
        </p:nvSpPr>
        <p:spPr>
          <a:xfrm>
            <a:off x="2229872" y="1136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" name="Google Shape;782;g761b2f510c_0_87">
            <a:extLst>
              <a:ext uri="{FF2B5EF4-FFF2-40B4-BE49-F238E27FC236}">
                <a16:creationId xmlns:a16="http://schemas.microsoft.com/office/drawing/2014/main" id="{3566C234-A2E0-C24E-B5B7-63746DB64EF8}"/>
              </a:ext>
            </a:extLst>
          </p:cNvPr>
          <p:cNvSpPr txBox="1"/>
          <p:nvPr/>
        </p:nvSpPr>
        <p:spPr>
          <a:xfrm>
            <a:off x="1696472" y="17460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" name="Google Shape;783;g761b2f510c_0_87">
            <a:extLst>
              <a:ext uri="{FF2B5EF4-FFF2-40B4-BE49-F238E27FC236}">
                <a16:creationId xmlns:a16="http://schemas.microsoft.com/office/drawing/2014/main" id="{40275B2B-B0AC-0741-9B2E-BAAEC888485B}"/>
              </a:ext>
            </a:extLst>
          </p:cNvPr>
          <p:cNvSpPr txBox="1"/>
          <p:nvPr/>
        </p:nvSpPr>
        <p:spPr>
          <a:xfrm>
            <a:off x="2687072" y="1466025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784;g761b2f510c_0_87">
            <a:extLst>
              <a:ext uri="{FF2B5EF4-FFF2-40B4-BE49-F238E27FC236}">
                <a16:creationId xmlns:a16="http://schemas.microsoft.com/office/drawing/2014/main" id="{79CEAD04-B50A-4848-BFB1-DAA36A3174DC}"/>
              </a:ext>
            </a:extLst>
          </p:cNvPr>
          <p:cNvSpPr txBox="1"/>
          <p:nvPr/>
        </p:nvSpPr>
        <p:spPr>
          <a:xfrm>
            <a:off x="1239272" y="3041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785;g761b2f510c_0_87">
            <a:extLst>
              <a:ext uri="{FF2B5EF4-FFF2-40B4-BE49-F238E27FC236}">
                <a16:creationId xmlns:a16="http://schemas.microsoft.com/office/drawing/2014/main" id="{F6707878-A461-3641-BA9D-F3F4905FB14F}"/>
              </a:ext>
            </a:extLst>
          </p:cNvPr>
          <p:cNvSpPr txBox="1"/>
          <p:nvPr/>
        </p:nvSpPr>
        <p:spPr>
          <a:xfrm>
            <a:off x="1395622" y="2279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Google Shape;786;g761b2f510c_0_87">
            <a:extLst>
              <a:ext uri="{FF2B5EF4-FFF2-40B4-BE49-F238E27FC236}">
                <a16:creationId xmlns:a16="http://schemas.microsoft.com/office/drawing/2014/main" id="{AC5970FD-4191-A145-BB8C-963F3BF1868C}"/>
              </a:ext>
            </a:extLst>
          </p:cNvPr>
          <p:cNvSpPr txBox="1"/>
          <p:nvPr/>
        </p:nvSpPr>
        <p:spPr>
          <a:xfrm>
            <a:off x="2286000" y="2279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787;g761b2f510c_0_87">
            <a:extLst>
              <a:ext uri="{FF2B5EF4-FFF2-40B4-BE49-F238E27FC236}">
                <a16:creationId xmlns:a16="http://schemas.microsoft.com/office/drawing/2014/main" id="{23EA4A52-77F8-064D-815D-84B5562A408F}"/>
              </a:ext>
            </a:extLst>
          </p:cNvPr>
          <p:cNvSpPr txBox="1"/>
          <p:nvPr/>
        </p:nvSpPr>
        <p:spPr>
          <a:xfrm>
            <a:off x="3966350" y="2127000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788;g761b2f510c_0_87">
            <a:extLst>
              <a:ext uri="{FF2B5EF4-FFF2-40B4-BE49-F238E27FC236}">
                <a16:creationId xmlns:a16="http://schemas.microsoft.com/office/drawing/2014/main" id="{BAD155C1-34F0-E64B-A2C5-B0C061E37BD1}"/>
              </a:ext>
            </a:extLst>
          </p:cNvPr>
          <p:cNvSpPr txBox="1"/>
          <p:nvPr/>
        </p:nvSpPr>
        <p:spPr>
          <a:xfrm>
            <a:off x="4118750" y="24566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789;g761b2f510c_0_87">
            <a:extLst>
              <a:ext uri="{FF2B5EF4-FFF2-40B4-BE49-F238E27FC236}">
                <a16:creationId xmlns:a16="http://schemas.microsoft.com/office/drawing/2014/main" id="{B670BD23-C133-4E47-888C-01E217581922}"/>
              </a:ext>
            </a:extLst>
          </p:cNvPr>
          <p:cNvSpPr txBox="1"/>
          <p:nvPr/>
        </p:nvSpPr>
        <p:spPr>
          <a:xfrm>
            <a:off x="3376822" y="29138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 dirty="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" name="Google Shape;790;g761b2f510c_0_87">
            <a:extLst>
              <a:ext uri="{FF2B5EF4-FFF2-40B4-BE49-F238E27FC236}">
                <a16:creationId xmlns:a16="http://schemas.microsoft.com/office/drawing/2014/main" id="{B4675674-564E-3B4C-8AAA-1F94ACC391E4}"/>
              </a:ext>
            </a:extLst>
          </p:cNvPr>
          <p:cNvSpPr txBox="1"/>
          <p:nvPr/>
        </p:nvSpPr>
        <p:spPr>
          <a:xfrm>
            <a:off x="2767222" y="39044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791;g761b2f510c_0_87">
            <a:extLst>
              <a:ext uri="{FF2B5EF4-FFF2-40B4-BE49-F238E27FC236}">
                <a16:creationId xmlns:a16="http://schemas.microsoft.com/office/drawing/2014/main" id="{A7F0B5C5-773E-5F46-8537-A6C90D4E196D}"/>
              </a:ext>
            </a:extLst>
          </p:cNvPr>
          <p:cNvSpPr txBox="1"/>
          <p:nvPr/>
        </p:nvSpPr>
        <p:spPr>
          <a:xfrm>
            <a:off x="3986422" y="33710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" name="Google Shape;792;g761b2f510c_0_87">
            <a:extLst>
              <a:ext uri="{FF2B5EF4-FFF2-40B4-BE49-F238E27FC236}">
                <a16:creationId xmlns:a16="http://schemas.microsoft.com/office/drawing/2014/main" id="{4022A78B-C25B-FD4A-8CCB-50F339D7E4BF}"/>
              </a:ext>
            </a:extLst>
          </p:cNvPr>
          <p:cNvSpPr txBox="1"/>
          <p:nvPr/>
        </p:nvSpPr>
        <p:spPr>
          <a:xfrm>
            <a:off x="3360700" y="3498600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" name="Google Shape;793;g761b2f510c_0_87">
            <a:extLst>
              <a:ext uri="{FF2B5EF4-FFF2-40B4-BE49-F238E27FC236}">
                <a16:creationId xmlns:a16="http://schemas.microsoft.com/office/drawing/2014/main" id="{75B34AD2-4B5F-C34D-8814-9A1BE4CD14D5}"/>
              </a:ext>
            </a:extLst>
          </p:cNvPr>
          <p:cNvSpPr txBox="1"/>
          <p:nvPr/>
        </p:nvSpPr>
        <p:spPr>
          <a:xfrm>
            <a:off x="3453022" y="40568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2" name="Google Shape;794;g761b2f510c_0_87">
            <a:extLst>
              <a:ext uri="{FF2B5EF4-FFF2-40B4-BE49-F238E27FC236}">
                <a16:creationId xmlns:a16="http://schemas.microsoft.com/office/drawing/2014/main" id="{C854DF87-E3A4-7E44-9E7C-BE48EC425266}"/>
              </a:ext>
            </a:extLst>
          </p:cNvPr>
          <p:cNvCxnSpPr/>
          <p:nvPr/>
        </p:nvCxnSpPr>
        <p:spPr>
          <a:xfrm flipH="1">
            <a:off x="2430322" y="1212600"/>
            <a:ext cx="1022700" cy="34413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795;g761b2f510c_0_87">
            <a:extLst>
              <a:ext uri="{FF2B5EF4-FFF2-40B4-BE49-F238E27FC236}">
                <a16:creationId xmlns:a16="http://schemas.microsoft.com/office/drawing/2014/main" id="{664FB40E-E351-E647-B5D8-484B99C768C3}"/>
              </a:ext>
            </a:extLst>
          </p:cNvPr>
          <p:cNvCxnSpPr/>
          <p:nvPr/>
        </p:nvCxnSpPr>
        <p:spPr>
          <a:xfrm flipH="1">
            <a:off x="1543936" y="1416375"/>
            <a:ext cx="2009400" cy="27681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796;g761b2f510c_0_87">
            <a:extLst>
              <a:ext uri="{FF2B5EF4-FFF2-40B4-BE49-F238E27FC236}">
                <a16:creationId xmlns:a16="http://schemas.microsoft.com/office/drawing/2014/main" id="{8CE863AF-8D10-494B-96BD-53A8351335DF}"/>
              </a:ext>
            </a:extLst>
          </p:cNvPr>
          <p:cNvCxnSpPr/>
          <p:nvPr/>
        </p:nvCxnSpPr>
        <p:spPr>
          <a:xfrm flipH="1">
            <a:off x="1740572" y="1657387"/>
            <a:ext cx="2165700" cy="2907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1683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E2B19-D637-8E42-9470-88BDEE4F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  <a:r>
              <a:rPr lang="ru-RU" dirty="0"/>
              <a:t> </a:t>
            </a:r>
            <a:r>
              <a:rPr lang="en-US" dirty="0"/>
              <a:t>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75;p26">
                <a:extLst>
                  <a:ext uri="{FF2B5EF4-FFF2-40B4-BE49-F238E27FC236}">
                    <a16:creationId xmlns:a16="http://schemas.microsoft.com/office/drawing/2014/main" id="{735DB9DA-4332-664F-8139-D03C4B1266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1200" y="920252"/>
                <a:ext cx="3122400" cy="40136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lvl1pPr marL="0">
                  <a:defRPr b="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/>
                <a:r>
                  <a:rPr lang="ru-RU" sz="1600" kern="0" dirty="0"/>
                  <a:t>Найдем такую плоскость, чтобы все примеры одного класса лежали с одной стороны, а все примеры второго класса с другой.</a:t>
                </a:r>
                <a:endParaRPr lang="en-US" sz="1600" kern="0" dirty="0"/>
              </a:p>
              <a:p>
                <a:pPr algn="l" rt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kern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0" smtClean="0">
                              <a:latin typeface="Cambria Math" panose="02040503050406030204" pitchFamily="18" charset="0"/>
                            </a:rPr>
                            <m:t>−1, +1</m:t>
                          </m:r>
                        </m:e>
                      </m:d>
                    </m:oMath>
                  </m:oMathPara>
                </a14:m>
                <a:endParaRPr lang="en-US" sz="1600" b="0" kern="0" dirty="0"/>
              </a:p>
              <a:p>
                <a:pPr algn="l" rt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kern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kern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kern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1600" kern="0" dirty="0"/>
              </a:p>
              <a:p>
                <a:pPr algn="l" rt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kern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kern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6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ru-RU" sz="1600" kern="0" dirty="0"/>
              </a:p>
              <a:p>
                <a:pPr algn="l" rtl="0"/>
                <a:endParaRPr lang="en-US" sz="1600" kern="0" dirty="0"/>
              </a:p>
              <a:p>
                <a:pPr algn="l" rtl="0"/>
                <a:r>
                  <a:rPr lang="ru-RU" sz="1600" kern="0" dirty="0"/>
                  <a:t>Идея: Чем ближе точка к разделяющей поверхности, тем менее мы уверены в ответе классификатора</a:t>
                </a:r>
              </a:p>
              <a:p>
                <a:pPr algn="l" rtl="0"/>
                <a:endParaRPr lang="ru-RU" sz="1600" kern="0" dirty="0"/>
              </a:p>
              <a:p>
                <a:pPr algn="l" rtl="0"/>
                <a:endParaRPr lang="ru-RU" sz="1600" kern="0" dirty="0"/>
              </a:p>
            </p:txBody>
          </p:sp>
        </mc:Choice>
        <mc:Fallback>
          <p:sp>
            <p:nvSpPr>
              <p:cNvPr id="11" name="Google Shape;175;p26">
                <a:extLst>
                  <a:ext uri="{FF2B5EF4-FFF2-40B4-BE49-F238E27FC236}">
                    <a16:creationId xmlns:a16="http://schemas.microsoft.com/office/drawing/2014/main" id="{735DB9DA-4332-664F-8139-D03C4B126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920252"/>
                <a:ext cx="3122400" cy="4013698"/>
              </a:xfrm>
              <a:prstGeom prst="rect">
                <a:avLst/>
              </a:prstGeom>
              <a:blipFill>
                <a:blip r:embed="rId2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781;g761b2f510c_0_87">
            <a:extLst>
              <a:ext uri="{FF2B5EF4-FFF2-40B4-BE49-F238E27FC236}">
                <a16:creationId xmlns:a16="http://schemas.microsoft.com/office/drawing/2014/main" id="{7D246C3E-B70B-C842-A27E-75E81AA6D47F}"/>
              </a:ext>
            </a:extLst>
          </p:cNvPr>
          <p:cNvSpPr txBox="1"/>
          <p:nvPr/>
        </p:nvSpPr>
        <p:spPr>
          <a:xfrm>
            <a:off x="2229872" y="1136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" name="Google Shape;782;g761b2f510c_0_87">
            <a:extLst>
              <a:ext uri="{FF2B5EF4-FFF2-40B4-BE49-F238E27FC236}">
                <a16:creationId xmlns:a16="http://schemas.microsoft.com/office/drawing/2014/main" id="{E3FEEB29-D543-D147-8769-9B744CB1FD28}"/>
              </a:ext>
            </a:extLst>
          </p:cNvPr>
          <p:cNvSpPr txBox="1"/>
          <p:nvPr/>
        </p:nvSpPr>
        <p:spPr>
          <a:xfrm>
            <a:off x="1696472" y="17460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" name="Google Shape;783;g761b2f510c_0_87">
            <a:extLst>
              <a:ext uri="{FF2B5EF4-FFF2-40B4-BE49-F238E27FC236}">
                <a16:creationId xmlns:a16="http://schemas.microsoft.com/office/drawing/2014/main" id="{EBE58B88-8C45-1C45-B28E-A1DB3BDBA355}"/>
              </a:ext>
            </a:extLst>
          </p:cNvPr>
          <p:cNvSpPr txBox="1"/>
          <p:nvPr/>
        </p:nvSpPr>
        <p:spPr>
          <a:xfrm>
            <a:off x="2687072" y="1466025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" name="Google Shape;784;g761b2f510c_0_87">
            <a:extLst>
              <a:ext uri="{FF2B5EF4-FFF2-40B4-BE49-F238E27FC236}">
                <a16:creationId xmlns:a16="http://schemas.microsoft.com/office/drawing/2014/main" id="{2B423E7E-D96A-A74A-98B3-F5C8CFE27D50}"/>
              </a:ext>
            </a:extLst>
          </p:cNvPr>
          <p:cNvSpPr txBox="1"/>
          <p:nvPr/>
        </p:nvSpPr>
        <p:spPr>
          <a:xfrm>
            <a:off x="1239272" y="3041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" name="Google Shape;785;g761b2f510c_0_87">
            <a:extLst>
              <a:ext uri="{FF2B5EF4-FFF2-40B4-BE49-F238E27FC236}">
                <a16:creationId xmlns:a16="http://schemas.microsoft.com/office/drawing/2014/main" id="{899723E0-5616-4145-93F2-1412FFBFC2AC}"/>
              </a:ext>
            </a:extLst>
          </p:cNvPr>
          <p:cNvSpPr txBox="1"/>
          <p:nvPr/>
        </p:nvSpPr>
        <p:spPr>
          <a:xfrm>
            <a:off x="1395622" y="2279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" name="Google Shape;786;g761b2f510c_0_87">
            <a:extLst>
              <a:ext uri="{FF2B5EF4-FFF2-40B4-BE49-F238E27FC236}">
                <a16:creationId xmlns:a16="http://schemas.microsoft.com/office/drawing/2014/main" id="{6342781E-3B60-0949-A1A9-93DDD9B3E0F8}"/>
              </a:ext>
            </a:extLst>
          </p:cNvPr>
          <p:cNvSpPr txBox="1"/>
          <p:nvPr/>
        </p:nvSpPr>
        <p:spPr>
          <a:xfrm>
            <a:off x="2286000" y="2279400"/>
            <a:ext cx="40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Google Shape;787;g761b2f510c_0_87">
            <a:extLst>
              <a:ext uri="{FF2B5EF4-FFF2-40B4-BE49-F238E27FC236}">
                <a16:creationId xmlns:a16="http://schemas.microsoft.com/office/drawing/2014/main" id="{D648B0A6-C25B-064A-B42C-7739B64A5B05}"/>
              </a:ext>
            </a:extLst>
          </p:cNvPr>
          <p:cNvSpPr txBox="1"/>
          <p:nvPr/>
        </p:nvSpPr>
        <p:spPr>
          <a:xfrm>
            <a:off x="3966350" y="2127000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" name="Google Shape;788;g761b2f510c_0_87">
            <a:extLst>
              <a:ext uri="{FF2B5EF4-FFF2-40B4-BE49-F238E27FC236}">
                <a16:creationId xmlns:a16="http://schemas.microsoft.com/office/drawing/2014/main" id="{061CF95C-7EF8-7648-9CEA-3C81158DFEA2}"/>
              </a:ext>
            </a:extLst>
          </p:cNvPr>
          <p:cNvSpPr txBox="1"/>
          <p:nvPr/>
        </p:nvSpPr>
        <p:spPr>
          <a:xfrm>
            <a:off x="4118750" y="24566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" name="Google Shape;789;g761b2f510c_0_87">
            <a:extLst>
              <a:ext uri="{FF2B5EF4-FFF2-40B4-BE49-F238E27FC236}">
                <a16:creationId xmlns:a16="http://schemas.microsoft.com/office/drawing/2014/main" id="{E33842B1-8AE6-8346-B0BB-A1A59E1E9633}"/>
              </a:ext>
            </a:extLst>
          </p:cNvPr>
          <p:cNvSpPr txBox="1"/>
          <p:nvPr/>
        </p:nvSpPr>
        <p:spPr>
          <a:xfrm>
            <a:off x="3376822" y="29138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 dirty="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" name="Google Shape;790;g761b2f510c_0_87">
            <a:extLst>
              <a:ext uri="{FF2B5EF4-FFF2-40B4-BE49-F238E27FC236}">
                <a16:creationId xmlns:a16="http://schemas.microsoft.com/office/drawing/2014/main" id="{FC538CE7-46B6-C24B-9937-E1CC59076BED}"/>
              </a:ext>
            </a:extLst>
          </p:cNvPr>
          <p:cNvSpPr txBox="1"/>
          <p:nvPr/>
        </p:nvSpPr>
        <p:spPr>
          <a:xfrm>
            <a:off x="2767222" y="39044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" name="Google Shape;791;g761b2f510c_0_87">
            <a:extLst>
              <a:ext uri="{FF2B5EF4-FFF2-40B4-BE49-F238E27FC236}">
                <a16:creationId xmlns:a16="http://schemas.microsoft.com/office/drawing/2014/main" id="{09916422-E933-7147-AA9E-0DB1AC48495F}"/>
              </a:ext>
            </a:extLst>
          </p:cNvPr>
          <p:cNvSpPr txBox="1"/>
          <p:nvPr/>
        </p:nvSpPr>
        <p:spPr>
          <a:xfrm>
            <a:off x="3986422" y="33710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" name="Google Shape;792;g761b2f510c_0_87">
            <a:extLst>
              <a:ext uri="{FF2B5EF4-FFF2-40B4-BE49-F238E27FC236}">
                <a16:creationId xmlns:a16="http://schemas.microsoft.com/office/drawing/2014/main" id="{D50A878B-11C8-4B41-A1D2-F3B76713D576}"/>
              </a:ext>
            </a:extLst>
          </p:cNvPr>
          <p:cNvSpPr txBox="1"/>
          <p:nvPr/>
        </p:nvSpPr>
        <p:spPr>
          <a:xfrm>
            <a:off x="3360700" y="3498600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" name="Google Shape;793;g761b2f510c_0_87">
            <a:extLst>
              <a:ext uri="{FF2B5EF4-FFF2-40B4-BE49-F238E27FC236}">
                <a16:creationId xmlns:a16="http://schemas.microsoft.com/office/drawing/2014/main" id="{6365B46E-F622-7D46-BDCD-6B759EA86514}"/>
              </a:ext>
            </a:extLst>
          </p:cNvPr>
          <p:cNvSpPr txBox="1"/>
          <p:nvPr/>
        </p:nvSpPr>
        <p:spPr>
          <a:xfrm>
            <a:off x="3453022" y="4056825"/>
            <a:ext cx="32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0" name="Google Shape;796;g761b2f510c_0_87">
            <a:extLst>
              <a:ext uri="{FF2B5EF4-FFF2-40B4-BE49-F238E27FC236}">
                <a16:creationId xmlns:a16="http://schemas.microsoft.com/office/drawing/2014/main" id="{747795BD-1BA4-9C4A-AE0B-EDDBBA6A1295}"/>
              </a:ext>
            </a:extLst>
          </p:cNvPr>
          <p:cNvCxnSpPr/>
          <p:nvPr/>
        </p:nvCxnSpPr>
        <p:spPr>
          <a:xfrm flipH="1">
            <a:off x="1740572" y="1657387"/>
            <a:ext cx="2165700" cy="2907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824;g761b2f510c_0_109">
            <a:extLst>
              <a:ext uri="{FF2B5EF4-FFF2-40B4-BE49-F238E27FC236}">
                <a16:creationId xmlns:a16="http://schemas.microsoft.com/office/drawing/2014/main" id="{20961AEF-EE14-F84E-95C9-FD86A49472F3}"/>
              </a:ext>
            </a:extLst>
          </p:cNvPr>
          <p:cNvSpPr txBox="1"/>
          <p:nvPr/>
        </p:nvSpPr>
        <p:spPr>
          <a:xfrm>
            <a:off x="1120436" y="1206215"/>
            <a:ext cx="40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endParaRPr sz="28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" name="Google Shape;825;g761b2f510c_0_109">
            <a:extLst>
              <a:ext uri="{FF2B5EF4-FFF2-40B4-BE49-F238E27FC236}">
                <a16:creationId xmlns:a16="http://schemas.microsoft.com/office/drawing/2014/main" id="{4F3C0DB1-EA81-E94F-8845-47EF16DCE01C}"/>
              </a:ext>
            </a:extLst>
          </p:cNvPr>
          <p:cNvSpPr/>
          <p:nvPr/>
        </p:nvSpPr>
        <p:spPr>
          <a:xfrm>
            <a:off x="1529072" y="1467825"/>
            <a:ext cx="167400" cy="167400"/>
          </a:xfrm>
          <a:prstGeom prst="ellipse">
            <a:avLst/>
          </a:prstGeom>
          <a:solidFill>
            <a:srgbClr val="0000FF"/>
          </a:solidFill>
          <a:ln w="48000" cap="flat" cmpd="thickThin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826;g761b2f510c_0_109">
            <a:extLst>
              <a:ext uri="{FF2B5EF4-FFF2-40B4-BE49-F238E27FC236}">
                <a16:creationId xmlns:a16="http://schemas.microsoft.com/office/drawing/2014/main" id="{DF29569F-987E-6B4B-ABA1-6679D19E22C2}"/>
              </a:ext>
            </a:extLst>
          </p:cNvPr>
          <p:cNvSpPr txBox="1"/>
          <p:nvPr/>
        </p:nvSpPr>
        <p:spPr>
          <a:xfrm>
            <a:off x="1357293" y="2111315"/>
            <a:ext cx="38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B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44" name="Google Shape;827;g761b2f510c_0_109">
            <a:extLst>
              <a:ext uri="{FF2B5EF4-FFF2-40B4-BE49-F238E27FC236}">
                <a16:creationId xmlns:a16="http://schemas.microsoft.com/office/drawing/2014/main" id="{4BD6789F-0EA7-1943-B40F-845E8BC69E59}"/>
              </a:ext>
            </a:extLst>
          </p:cNvPr>
          <p:cNvSpPr/>
          <p:nvPr/>
        </p:nvSpPr>
        <p:spPr>
          <a:xfrm>
            <a:off x="1765929" y="2372925"/>
            <a:ext cx="167400" cy="167400"/>
          </a:xfrm>
          <a:prstGeom prst="ellipse">
            <a:avLst/>
          </a:prstGeom>
          <a:solidFill>
            <a:srgbClr val="0000FF"/>
          </a:solidFill>
          <a:ln w="48000" cap="flat" cmpd="thickThin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828;g761b2f510c_0_109">
            <a:extLst>
              <a:ext uri="{FF2B5EF4-FFF2-40B4-BE49-F238E27FC236}">
                <a16:creationId xmlns:a16="http://schemas.microsoft.com/office/drawing/2014/main" id="{EB18509A-C811-3A4C-8BAD-CAFCB43D6AC5}"/>
              </a:ext>
            </a:extLst>
          </p:cNvPr>
          <p:cNvSpPr txBox="1"/>
          <p:nvPr/>
        </p:nvSpPr>
        <p:spPr>
          <a:xfrm>
            <a:off x="2996548" y="1439318"/>
            <a:ext cx="3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C</a:t>
            </a:r>
            <a:endParaRPr sz="28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829;g761b2f510c_0_109">
            <a:extLst>
              <a:ext uri="{FF2B5EF4-FFF2-40B4-BE49-F238E27FC236}">
                <a16:creationId xmlns:a16="http://schemas.microsoft.com/office/drawing/2014/main" id="{6F65DC6E-FC48-3748-A353-827B4DF2AD47}"/>
              </a:ext>
            </a:extLst>
          </p:cNvPr>
          <p:cNvSpPr/>
          <p:nvPr/>
        </p:nvSpPr>
        <p:spPr>
          <a:xfrm>
            <a:off x="3405184" y="1700928"/>
            <a:ext cx="167400" cy="167400"/>
          </a:xfrm>
          <a:prstGeom prst="ellipse">
            <a:avLst/>
          </a:prstGeom>
          <a:solidFill>
            <a:srgbClr val="0000FF"/>
          </a:solidFill>
          <a:ln w="48000" cap="flat" cmpd="thickThin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60206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E2B19-D637-8E42-9470-88BDEE4F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  <a:r>
              <a:rPr lang="ru-RU" dirty="0"/>
              <a:t> </a:t>
            </a:r>
            <a:r>
              <a:rPr lang="en-US" dirty="0"/>
              <a:t>classifier</a:t>
            </a:r>
          </a:p>
        </p:txBody>
      </p:sp>
      <p:pic>
        <p:nvPicPr>
          <p:cNvPr id="8" name="Google Shape;183;p27">
            <a:extLst>
              <a:ext uri="{FF2B5EF4-FFF2-40B4-BE49-F238E27FC236}">
                <a16:creationId xmlns:a16="http://schemas.microsoft.com/office/drawing/2014/main" id="{0C6DD3B4-C817-0E4A-BADC-D22EB9528F5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3881" y="1809750"/>
            <a:ext cx="6756238" cy="30845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66CA07-21B3-5B41-AB9F-08C98DD363B9}"/>
              </a:ext>
            </a:extLst>
          </p:cNvPr>
          <p:cNvSpPr txBox="1"/>
          <p:nvPr/>
        </p:nvSpPr>
        <p:spPr>
          <a:xfrm>
            <a:off x="500550" y="1241958"/>
            <a:ext cx="765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Будем максимизировать отступ (</a:t>
            </a:r>
            <a:r>
              <a:rPr lang="en-US" dirty="0"/>
              <a:t>margin) </a:t>
            </a:r>
            <a:r>
              <a:rPr lang="ru-RU" dirty="0"/>
              <a:t>данных от разделяющей плоскости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1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C9D5-AAF2-AC47-AF8B-9014B40A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 </a:t>
            </a:r>
            <a:r>
              <a:rPr lang="ru-RU" dirty="0" err="1"/>
              <a:t>ЛинАл</a:t>
            </a:r>
            <a:r>
              <a:rPr lang="ru-RU" dirty="0"/>
              <a:t> и </a:t>
            </a:r>
            <a:r>
              <a:rPr lang="ru-RU" dirty="0" err="1"/>
              <a:t>АнГем</a:t>
            </a:r>
            <a:endParaRPr lang="en-US" dirty="0"/>
          </a:p>
        </p:txBody>
      </p:sp>
      <p:sp>
        <p:nvSpPr>
          <p:cNvPr id="3" name="Google Shape;842;g761b2f510c_0_215">
            <a:extLst>
              <a:ext uri="{FF2B5EF4-FFF2-40B4-BE49-F238E27FC236}">
                <a16:creationId xmlns:a16="http://schemas.microsoft.com/office/drawing/2014/main" id="{5A1C0D10-C17E-7A48-88C6-94A6DC86B401}"/>
              </a:ext>
            </a:extLst>
          </p:cNvPr>
          <p:cNvSpPr txBox="1"/>
          <p:nvPr/>
        </p:nvSpPr>
        <p:spPr>
          <a:xfrm>
            <a:off x="303025" y="1037900"/>
            <a:ext cx="4101600" cy="8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Уравнение гиперплоскости: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843;g761b2f510c_0_215">
            <a:extLst>
              <a:ext uri="{FF2B5EF4-FFF2-40B4-BE49-F238E27FC236}">
                <a16:creationId xmlns:a16="http://schemas.microsoft.com/office/drawing/2014/main" id="{EAC6C327-5F54-2D46-AB49-3EAC44047E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6175" y="1037900"/>
            <a:ext cx="2425400" cy="7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44;g761b2f510c_0_215">
            <a:extLst>
              <a:ext uri="{FF2B5EF4-FFF2-40B4-BE49-F238E27FC236}">
                <a16:creationId xmlns:a16="http://schemas.microsoft.com/office/drawing/2014/main" id="{45BAECE2-BD7D-704B-B723-A706D7B1AA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49" y="2399895"/>
            <a:ext cx="3869476" cy="18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45;g761b2f510c_0_215">
            <a:extLst>
              <a:ext uri="{FF2B5EF4-FFF2-40B4-BE49-F238E27FC236}">
                <a16:creationId xmlns:a16="http://schemas.microsoft.com/office/drawing/2014/main" id="{79FCD21D-9CE6-7846-917A-054E584786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030" y="1865834"/>
            <a:ext cx="3969699" cy="2873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921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C9D5-AAF2-AC47-AF8B-9014B40A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 </a:t>
            </a:r>
            <a:r>
              <a:rPr lang="ru-RU" dirty="0" err="1"/>
              <a:t>ЛинАл</a:t>
            </a:r>
            <a:r>
              <a:rPr lang="ru-RU" dirty="0"/>
              <a:t> и </a:t>
            </a:r>
            <a:r>
              <a:rPr lang="ru-RU" dirty="0" err="1"/>
              <a:t>АнГем</a:t>
            </a:r>
            <a:endParaRPr lang="en-US" dirty="0"/>
          </a:p>
        </p:txBody>
      </p:sp>
      <p:sp>
        <p:nvSpPr>
          <p:cNvPr id="3" name="Google Shape;842;g761b2f510c_0_215">
            <a:extLst>
              <a:ext uri="{FF2B5EF4-FFF2-40B4-BE49-F238E27FC236}">
                <a16:creationId xmlns:a16="http://schemas.microsoft.com/office/drawing/2014/main" id="{5A1C0D10-C17E-7A48-88C6-94A6DC86B401}"/>
              </a:ext>
            </a:extLst>
          </p:cNvPr>
          <p:cNvSpPr txBox="1"/>
          <p:nvPr/>
        </p:nvSpPr>
        <p:spPr>
          <a:xfrm>
            <a:off x="303025" y="1037900"/>
            <a:ext cx="4101600" cy="8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Уравнение гиперплоскости: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843;g761b2f510c_0_215">
            <a:extLst>
              <a:ext uri="{FF2B5EF4-FFF2-40B4-BE49-F238E27FC236}">
                <a16:creationId xmlns:a16="http://schemas.microsoft.com/office/drawing/2014/main" id="{EAC6C327-5F54-2D46-AB49-3EAC44047E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6175" y="1037900"/>
            <a:ext cx="2425400" cy="7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53;g761b2f510c_0_224">
            <a:extLst>
              <a:ext uri="{FF2B5EF4-FFF2-40B4-BE49-F238E27FC236}">
                <a16:creationId xmlns:a16="http://schemas.microsoft.com/office/drawing/2014/main" id="{75A82BBB-2E90-EB48-9736-B2E9617522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86" y="1461925"/>
            <a:ext cx="2475400" cy="14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63;g761b2f510c_0_233" descr="http://upload.wikimedia.org/wikipedia/commons/thumb/3/3e/Dot_Product.svg/220px-Dot_Product.svg.png">
            <a:extLst>
              <a:ext uri="{FF2B5EF4-FFF2-40B4-BE49-F238E27FC236}">
                <a16:creationId xmlns:a16="http://schemas.microsoft.com/office/drawing/2014/main" id="{821D0CBC-255D-EA4C-95E3-6EAAEB118A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155" y="2079304"/>
            <a:ext cx="3416840" cy="273347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64;g761b2f510c_0_233">
            <a:extLst>
              <a:ext uri="{FF2B5EF4-FFF2-40B4-BE49-F238E27FC236}">
                <a16:creationId xmlns:a16="http://schemas.microsoft.com/office/drawing/2014/main" id="{82F428B0-ADBD-B745-9FD5-64D4C79E7A14}"/>
              </a:ext>
            </a:extLst>
          </p:cNvPr>
          <p:cNvSpPr/>
          <p:nvPr/>
        </p:nvSpPr>
        <p:spPr>
          <a:xfrm>
            <a:off x="1226602" y="3786820"/>
            <a:ext cx="2254446" cy="1170000"/>
          </a:xfrm>
          <a:prstGeom prst="rect">
            <a:avLst/>
          </a:prstGeom>
          <a:blipFill rotWithShape="1">
            <a:blip r:embed="rId5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665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orbel"/>
                <a:ea typeface="Corbel"/>
                <a:cs typeface="Corbel"/>
                <a:sym typeface="Corbel"/>
              </a:rPr>
              <a:t> </a:t>
            </a:r>
            <a:endParaRPr/>
          </a:p>
        </p:txBody>
      </p:sp>
      <p:pic>
        <p:nvPicPr>
          <p:cNvPr id="10" name="Google Shape;865;g761b2f510c_0_233">
            <a:extLst>
              <a:ext uri="{FF2B5EF4-FFF2-40B4-BE49-F238E27FC236}">
                <a16:creationId xmlns:a16="http://schemas.microsoft.com/office/drawing/2014/main" id="{4476C664-4AA2-B44A-B37D-B5297CCFDF3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725" y="3321907"/>
            <a:ext cx="3638446" cy="46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755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C9D5-AAF2-AC47-AF8B-9014B40A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 </a:t>
            </a:r>
            <a:r>
              <a:rPr lang="ru-RU" dirty="0" err="1"/>
              <a:t>ЛинАл</a:t>
            </a:r>
            <a:r>
              <a:rPr lang="ru-RU" dirty="0"/>
              <a:t> и </a:t>
            </a:r>
            <a:r>
              <a:rPr lang="ru-RU" dirty="0" err="1"/>
              <a:t>АнГем</a:t>
            </a:r>
            <a:endParaRPr lang="en-US" dirty="0"/>
          </a:p>
        </p:txBody>
      </p:sp>
      <p:sp>
        <p:nvSpPr>
          <p:cNvPr id="3" name="Google Shape;842;g761b2f510c_0_215">
            <a:extLst>
              <a:ext uri="{FF2B5EF4-FFF2-40B4-BE49-F238E27FC236}">
                <a16:creationId xmlns:a16="http://schemas.microsoft.com/office/drawing/2014/main" id="{5A1C0D10-C17E-7A48-88C6-94A6DC86B401}"/>
              </a:ext>
            </a:extLst>
          </p:cNvPr>
          <p:cNvSpPr txBox="1"/>
          <p:nvPr/>
        </p:nvSpPr>
        <p:spPr>
          <a:xfrm>
            <a:off x="303025" y="1037900"/>
            <a:ext cx="4101600" cy="8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Уравнение гиперплоскости: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843;g761b2f510c_0_215">
            <a:extLst>
              <a:ext uri="{FF2B5EF4-FFF2-40B4-BE49-F238E27FC236}">
                <a16:creationId xmlns:a16="http://schemas.microsoft.com/office/drawing/2014/main" id="{EAC6C327-5F54-2D46-AB49-3EAC44047E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6175" y="1037900"/>
            <a:ext cx="2425400" cy="7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75;g761b2f510c_0_247">
            <a:extLst>
              <a:ext uri="{FF2B5EF4-FFF2-40B4-BE49-F238E27FC236}">
                <a16:creationId xmlns:a16="http://schemas.microsoft.com/office/drawing/2014/main" id="{AC918C90-C062-524E-BFF0-87C0A72E33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425" y="1753075"/>
            <a:ext cx="4454520" cy="3120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289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C9D5-AAF2-AC47-AF8B-9014B40A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 </a:t>
            </a:r>
            <a:r>
              <a:rPr lang="ru-RU" dirty="0" err="1"/>
              <a:t>ЛинАл</a:t>
            </a:r>
            <a:r>
              <a:rPr lang="ru-RU" dirty="0"/>
              <a:t> и </a:t>
            </a:r>
            <a:r>
              <a:rPr lang="ru-RU" dirty="0" err="1"/>
              <a:t>АнГем</a:t>
            </a:r>
            <a:endParaRPr lang="en-US" dirty="0"/>
          </a:p>
        </p:txBody>
      </p:sp>
      <p:sp>
        <p:nvSpPr>
          <p:cNvPr id="3" name="Google Shape;842;g761b2f510c_0_215">
            <a:extLst>
              <a:ext uri="{FF2B5EF4-FFF2-40B4-BE49-F238E27FC236}">
                <a16:creationId xmlns:a16="http://schemas.microsoft.com/office/drawing/2014/main" id="{5A1C0D10-C17E-7A48-88C6-94A6DC86B401}"/>
              </a:ext>
            </a:extLst>
          </p:cNvPr>
          <p:cNvSpPr txBox="1"/>
          <p:nvPr/>
        </p:nvSpPr>
        <p:spPr>
          <a:xfrm>
            <a:off x="303025" y="1037900"/>
            <a:ext cx="4101600" cy="8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Уравнение гиперплоскости: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843;g761b2f510c_0_215">
            <a:extLst>
              <a:ext uri="{FF2B5EF4-FFF2-40B4-BE49-F238E27FC236}">
                <a16:creationId xmlns:a16="http://schemas.microsoft.com/office/drawing/2014/main" id="{EAC6C327-5F54-2D46-AB49-3EAC44047E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6175" y="1037900"/>
            <a:ext cx="2425400" cy="7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85;g761b2f510c_0_259">
            <a:extLst>
              <a:ext uri="{FF2B5EF4-FFF2-40B4-BE49-F238E27FC236}">
                <a16:creationId xmlns:a16="http://schemas.microsoft.com/office/drawing/2014/main" id="{097189E5-05D7-744D-997C-BDE1B8C180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600" y="2926449"/>
            <a:ext cx="3312788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86;g761b2f510c_0_259">
            <a:extLst>
              <a:ext uri="{FF2B5EF4-FFF2-40B4-BE49-F238E27FC236}">
                <a16:creationId xmlns:a16="http://schemas.microsoft.com/office/drawing/2014/main" id="{A0D1263B-28ED-6F4B-A4B2-2FDFE058339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257" y="1949612"/>
            <a:ext cx="7101474" cy="124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06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F743-35DF-3247-B603-136FC55C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Maximum Margin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892;g761b2f510c_0_271">
                <a:extLst>
                  <a:ext uri="{FF2B5EF4-FFF2-40B4-BE49-F238E27FC236}">
                    <a16:creationId xmlns:a16="http://schemas.microsoft.com/office/drawing/2014/main" id="{7FE06261-17F3-B846-948E-145D2310F372}"/>
                  </a:ext>
                </a:extLst>
              </p:cNvPr>
              <p:cNvSpPr txBox="1"/>
              <p:nvPr/>
            </p:nvSpPr>
            <p:spPr>
              <a:xfrm>
                <a:off x="303024" y="1037900"/>
                <a:ext cx="5198914" cy="2981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2400"/>
                </a:pPr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Расстояние до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гиперплоскости для любого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&gt;0</m:t>
                    </m:r>
                  </m:oMath>
                </a14:m>
                <a:endParaRPr lang="en-US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2400"/>
                </a:pPr>
                <a:endParaRPr lang="en-US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sz="20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3" name="Google Shape;892;g761b2f510c_0_271">
                <a:extLst>
                  <a:ext uri="{FF2B5EF4-FFF2-40B4-BE49-F238E27FC236}">
                    <a16:creationId xmlns:a16="http://schemas.microsoft.com/office/drawing/2014/main" id="{7FE06261-17F3-B846-948E-145D2310F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24" y="1037900"/>
                <a:ext cx="5198914" cy="2981650"/>
              </a:xfrm>
              <a:prstGeom prst="rect">
                <a:avLst/>
              </a:prstGeom>
              <a:blipFill>
                <a:blip r:embed="rId2"/>
                <a:stretch>
                  <a:fillRect l="-1220" r="-4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95;g761b2f510c_0_271">
            <a:extLst>
              <a:ext uri="{FF2B5EF4-FFF2-40B4-BE49-F238E27FC236}">
                <a16:creationId xmlns:a16="http://schemas.microsoft.com/office/drawing/2014/main" id="{C64E242A-4082-1F49-BA57-C0F35C7257F3}"/>
              </a:ext>
            </a:extLst>
          </p:cNvPr>
          <p:cNvSpPr txBox="1"/>
          <p:nvPr/>
        </p:nvSpPr>
        <p:spPr>
          <a:xfrm>
            <a:off x="6712522" y="1291251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" name="Google Shape;896;g761b2f510c_0_271">
            <a:extLst>
              <a:ext uri="{FF2B5EF4-FFF2-40B4-BE49-F238E27FC236}">
                <a16:creationId xmlns:a16="http://schemas.microsoft.com/office/drawing/2014/main" id="{0FD81837-6065-E24D-83E3-735E39C49ADA}"/>
              </a:ext>
            </a:extLst>
          </p:cNvPr>
          <p:cNvSpPr txBox="1"/>
          <p:nvPr/>
        </p:nvSpPr>
        <p:spPr>
          <a:xfrm>
            <a:off x="6212522" y="1846711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Google Shape;897;g761b2f510c_0_271">
            <a:extLst>
              <a:ext uri="{FF2B5EF4-FFF2-40B4-BE49-F238E27FC236}">
                <a16:creationId xmlns:a16="http://schemas.microsoft.com/office/drawing/2014/main" id="{7F949767-DF88-9947-A0FA-14E8121A199B}"/>
              </a:ext>
            </a:extLst>
          </p:cNvPr>
          <p:cNvSpPr txBox="1"/>
          <p:nvPr/>
        </p:nvSpPr>
        <p:spPr>
          <a:xfrm>
            <a:off x="7141094" y="1591601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898;g761b2f510c_0_271">
            <a:extLst>
              <a:ext uri="{FF2B5EF4-FFF2-40B4-BE49-F238E27FC236}">
                <a16:creationId xmlns:a16="http://schemas.microsoft.com/office/drawing/2014/main" id="{D3F9A4DB-0CA0-EC41-862D-C49BBE3AB64A}"/>
              </a:ext>
            </a:extLst>
          </p:cNvPr>
          <p:cNvSpPr txBox="1"/>
          <p:nvPr/>
        </p:nvSpPr>
        <p:spPr>
          <a:xfrm>
            <a:off x="5783950" y="3027062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Google Shape;899;g761b2f510c_0_271">
            <a:extLst>
              <a:ext uri="{FF2B5EF4-FFF2-40B4-BE49-F238E27FC236}">
                <a16:creationId xmlns:a16="http://schemas.microsoft.com/office/drawing/2014/main" id="{04F891F7-0E80-4A4F-99C8-A29E4D341FB1}"/>
              </a:ext>
            </a:extLst>
          </p:cNvPr>
          <p:cNvSpPr txBox="1"/>
          <p:nvPr/>
        </p:nvSpPr>
        <p:spPr>
          <a:xfrm>
            <a:off x="5930510" y="2332738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" name="Google Shape;900;g761b2f510c_0_271">
            <a:extLst>
              <a:ext uri="{FF2B5EF4-FFF2-40B4-BE49-F238E27FC236}">
                <a16:creationId xmlns:a16="http://schemas.microsoft.com/office/drawing/2014/main" id="{81A9B397-1E52-7747-94C5-44824B12F2EE}"/>
              </a:ext>
            </a:extLst>
          </p:cNvPr>
          <p:cNvSpPr txBox="1"/>
          <p:nvPr/>
        </p:nvSpPr>
        <p:spPr>
          <a:xfrm>
            <a:off x="6765135" y="2332738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" name="Google Shape;901;g761b2f510c_0_271">
            <a:extLst>
              <a:ext uri="{FF2B5EF4-FFF2-40B4-BE49-F238E27FC236}">
                <a16:creationId xmlns:a16="http://schemas.microsoft.com/office/drawing/2014/main" id="{A13AB6EA-6E0A-4F44-A7D0-BD52F93E7052}"/>
              </a:ext>
            </a:extLst>
          </p:cNvPr>
          <p:cNvSpPr txBox="1"/>
          <p:nvPr/>
        </p:nvSpPr>
        <p:spPr>
          <a:xfrm>
            <a:off x="8340268" y="2193873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902;g761b2f510c_0_271">
            <a:extLst>
              <a:ext uri="{FF2B5EF4-FFF2-40B4-BE49-F238E27FC236}">
                <a16:creationId xmlns:a16="http://schemas.microsoft.com/office/drawing/2014/main" id="{54392306-0B7E-1E44-923B-B1610AED0116}"/>
              </a:ext>
            </a:extLst>
          </p:cNvPr>
          <p:cNvSpPr txBox="1"/>
          <p:nvPr/>
        </p:nvSpPr>
        <p:spPr>
          <a:xfrm>
            <a:off x="8483125" y="2494223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903;g761b2f510c_0_271">
            <a:extLst>
              <a:ext uri="{FF2B5EF4-FFF2-40B4-BE49-F238E27FC236}">
                <a16:creationId xmlns:a16="http://schemas.microsoft.com/office/drawing/2014/main" id="{BB3EF985-8DF5-2841-AD16-861A5314E77F}"/>
              </a:ext>
            </a:extLst>
          </p:cNvPr>
          <p:cNvSpPr txBox="1"/>
          <p:nvPr/>
        </p:nvSpPr>
        <p:spPr>
          <a:xfrm>
            <a:off x="7787654" y="2910818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904;g761b2f510c_0_271">
            <a:extLst>
              <a:ext uri="{FF2B5EF4-FFF2-40B4-BE49-F238E27FC236}">
                <a16:creationId xmlns:a16="http://schemas.microsoft.com/office/drawing/2014/main" id="{8B11C6F1-1405-8141-8C29-B9DC5D841924}"/>
              </a:ext>
            </a:extLst>
          </p:cNvPr>
          <p:cNvSpPr txBox="1"/>
          <p:nvPr/>
        </p:nvSpPr>
        <p:spPr>
          <a:xfrm>
            <a:off x="7216225" y="3813439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Google Shape;905;g761b2f510c_0_271">
            <a:extLst>
              <a:ext uri="{FF2B5EF4-FFF2-40B4-BE49-F238E27FC236}">
                <a16:creationId xmlns:a16="http://schemas.microsoft.com/office/drawing/2014/main" id="{66ECD0B6-C3B3-0647-B7A3-B998D5196894}"/>
              </a:ext>
            </a:extLst>
          </p:cNvPr>
          <p:cNvSpPr txBox="1"/>
          <p:nvPr/>
        </p:nvSpPr>
        <p:spPr>
          <a:xfrm>
            <a:off x="8359083" y="3327412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906;g761b2f510c_0_271">
            <a:extLst>
              <a:ext uri="{FF2B5EF4-FFF2-40B4-BE49-F238E27FC236}">
                <a16:creationId xmlns:a16="http://schemas.microsoft.com/office/drawing/2014/main" id="{17DD4E01-9217-EE47-AA5A-EEDFD41C37DC}"/>
              </a:ext>
            </a:extLst>
          </p:cNvPr>
          <p:cNvSpPr txBox="1"/>
          <p:nvPr/>
        </p:nvSpPr>
        <p:spPr>
          <a:xfrm>
            <a:off x="7772541" y="3443657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907;g761b2f510c_0_271">
            <a:extLst>
              <a:ext uri="{FF2B5EF4-FFF2-40B4-BE49-F238E27FC236}">
                <a16:creationId xmlns:a16="http://schemas.microsoft.com/office/drawing/2014/main" id="{BF0DCD72-C77C-1542-B1BD-2AB07400EC46}"/>
              </a:ext>
            </a:extLst>
          </p:cNvPr>
          <p:cNvSpPr txBox="1"/>
          <p:nvPr/>
        </p:nvSpPr>
        <p:spPr>
          <a:xfrm>
            <a:off x="7859082" y="3952304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7" name="Google Shape;908;g761b2f510c_0_271">
            <a:extLst>
              <a:ext uri="{FF2B5EF4-FFF2-40B4-BE49-F238E27FC236}">
                <a16:creationId xmlns:a16="http://schemas.microsoft.com/office/drawing/2014/main" id="{3BB49A07-DA95-D24C-81C7-7DBC71978FC9}"/>
              </a:ext>
            </a:extLst>
          </p:cNvPr>
          <p:cNvCxnSpPr/>
          <p:nvPr/>
        </p:nvCxnSpPr>
        <p:spPr>
          <a:xfrm flipH="1">
            <a:off x="6698157" y="1533209"/>
            <a:ext cx="1417200" cy="288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1792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F743-35DF-3247-B603-136FC55C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Maximum Margin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892;g761b2f510c_0_271">
                <a:extLst>
                  <a:ext uri="{FF2B5EF4-FFF2-40B4-BE49-F238E27FC236}">
                    <a16:creationId xmlns:a16="http://schemas.microsoft.com/office/drawing/2014/main" id="{7FE06261-17F3-B846-948E-145D2310F372}"/>
                  </a:ext>
                </a:extLst>
              </p:cNvPr>
              <p:cNvSpPr txBox="1"/>
              <p:nvPr/>
            </p:nvSpPr>
            <p:spPr>
              <a:xfrm>
                <a:off x="303024" y="1037900"/>
                <a:ext cx="5198914" cy="3591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2400"/>
                </a:pPr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Расстояние до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гиперплоскости для любого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&gt;0</m:t>
                    </m:r>
                  </m:oMath>
                </a14:m>
                <a:endParaRPr lang="en-US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2400"/>
                </a:pPr>
                <a:endParaRPr lang="en-US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endParaRPr lang="en-US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Отступ (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margin):</a:t>
                </a:r>
              </a:p>
              <a:p>
                <a:pPr lvl="0" algn="l" rtl="0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Roboto"/>
                                          <a:cs typeface="Roboto"/>
                                          <a:sym typeface="Robo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Roboto"/>
                                          <a:cs typeface="Roboto"/>
                                          <a:sym typeface="Roboto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Roboto"/>
                                          <a:cs typeface="Roboto"/>
                                          <a:sym typeface="Roboto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Roboto"/>
                                          <a:cs typeface="Roboto"/>
                                          <a:sym typeface="Roboto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Roboto"/>
                                              <a:cs typeface="Roboto"/>
                                              <a:sym typeface="Roboto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Roboto"/>
                                              <a:cs typeface="Roboto"/>
                                              <a:sym typeface="Roboto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Roboto"/>
                                              <a:cs typeface="Roboto"/>
                                              <a:sym typeface="Roboto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Roboto"/>
                                              <a:cs typeface="Roboto"/>
                                              <a:sym typeface="Roboto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Roboto"/>
                                              <a:cs typeface="Roboto"/>
                                              <a:sym typeface="Roboto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Roboto"/>
                                              <a:cs typeface="Roboto"/>
                                              <a:sym typeface="Roboto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Roboto"/>
                                          <a:cs typeface="Roboto"/>
                                          <a:sym typeface="Roboto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Roboto"/>
                                              <a:cs typeface="Roboto"/>
                                              <a:sym typeface="Roboto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Roboto"/>
                                              <a:cs typeface="Roboto"/>
                                              <a:sym typeface="Roboto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Roboto"/>
                                              <a:cs typeface="Roboto"/>
                                              <a:sym typeface="Roboto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Roboto"/>
                                          <a:cs typeface="Roboto"/>
                                          <a:sym typeface="Roboto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Roboto"/>
                                          <a:cs typeface="Roboto"/>
                                          <a:sym typeface="Roboto"/>
                                        </a:rPr>
                                        <m:t>𝑤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3" name="Google Shape;892;g761b2f510c_0_271">
                <a:extLst>
                  <a:ext uri="{FF2B5EF4-FFF2-40B4-BE49-F238E27FC236}">
                    <a16:creationId xmlns:a16="http://schemas.microsoft.com/office/drawing/2014/main" id="{7FE06261-17F3-B846-948E-145D2310F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24" y="1037900"/>
                <a:ext cx="5198914" cy="3591250"/>
              </a:xfrm>
              <a:prstGeom prst="rect">
                <a:avLst/>
              </a:prstGeom>
              <a:blipFill>
                <a:blip r:embed="rId2"/>
                <a:stretch>
                  <a:fillRect l="-1220" r="-4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95;g761b2f510c_0_271">
            <a:extLst>
              <a:ext uri="{FF2B5EF4-FFF2-40B4-BE49-F238E27FC236}">
                <a16:creationId xmlns:a16="http://schemas.microsoft.com/office/drawing/2014/main" id="{C64E242A-4082-1F49-BA57-C0F35C7257F3}"/>
              </a:ext>
            </a:extLst>
          </p:cNvPr>
          <p:cNvSpPr txBox="1"/>
          <p:nvPr/>
        </p:nvSpPr>
        <p:spPr>
          <a:xfrm>
            <a:off x="6712522" y="1291251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" name="Google Shape;896;g761b2f510c_0_271">
            <a:extLst>
              <a:ext uri="{FF2B5EF4-FFF2-40B4-BE49-F238E27FC236}">
                <a16:creationId xmlns:a16="http://schemas.microsoft.com/office/drawing/2014/main" id="{0FD81837-6065-E24D-83E3-735E39C49ADA}"/>
              </a:ext>
            </a:extLst>
          </p:cNvPr>
          <p:cNvSpPr txBox="1"/>
          <p:nvPr/>
        </p:nvSpPr>
        <p:spPr>
          <a:xfrm>
            <a:off x="6212522" y="1846711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Google Shape;897;g761b2f510c_0_271">
            <a:extLst>
              <a:ext uri="{FF2B5EF4-FFF2-40B4-BE49-F238E27FC236}">
                <a16:creationId xmlns:a16="http://schemas.microsoft.com/office/drawing/2014/main" id="{7F949767-DF88-9947-A0FA-14E8121A199B}"/>
              </a:ext>
            </a:extLst>
          </p:cNvPr>
          <p:cNvSpPr txBox="1"/>
          <p:nvPr/>
        </p:nvSpPr>
        <p:spPr>
          <a:xfrm>
            <a:off x="7141094" y="1591601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898;g761b2f510c_0_271">
            <a:extLst>
              <a:ext uri="{FF2B5EF4-FFF2-40B4-BE49-F238E27FC236}">
                <a16:creationId xmlns:a16="http://schemas.microsoft.com/office/drawing/2014/main" id="{D3F9A4DB-0CA0-EC41-862D-C49BBE3AB64A}"/>
              </a:ext>
            </a:extLst>
          </p:cNvPr>
          <p:cNvSpPr txBox="1"/>
          <p:nvPr/>
        </p:nvSpPr>
        <p:spPr>
          <a:xfrm>
            <a:off x="5783950" y="3027062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Google Shape;899;g761b2f510c_0_271">
            <a:extLst>
              <a:ext uri="{FF2B5EF4-FFF2-40B4-BE49-F238E27FC236}">
                <a16:creationId xmlns:a16="http://schemas.microsoft.com/office/drawing/2014/main" id="{04F891F7-0E80-4A4F-99C8-A29E4D341FB1}"/>
              </a:ext>
            </a:extLst>
          </p:cNvPr>
          <p:cNvSpPr txBox="1"/>
          <p:nvPr/>
        </p:nvSpPr>
        <p:spPr>
          <a:xfrm>
            <a:off x="5930510" y="2332738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" name="Google Shape;900;g761b2f510c_0_271">
            <a:extLst>
              <a:ext uri="{FF2B5EF4-FFF2-40B4-BE49-F238E27FC236}">
                <a16:creationId xmlns:a16="http://schemas.microsoft.com/office/drawing/2014/main" id="{81A9B397-1E52-7747-94C5-44824B12F2EE}"/>
              </a:ext>
            </a:extLst>
          </p:cNvPr>
          <p:cNvSpPr txBox="1"/>
          <p:nvPr/>
        </p:nvSpPr>
        <p:spPr>
          <a:xfrm>
            <a:off x="6765135" y="2332738"/>
            <a:ext cx="375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32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" name="Google Shape;901;g761b2f510c_0_271">
            <a:extLst>
              <a:ext uri="{FF2B5EF4-FFF2-40B4-BE49-F238E27FC236}">
                <a16:creationId xmlns:a16="http://schemas.microsoft.com/office/drawing/2014/main" id="{A13AB6EA-6E0A-4F44-A7D0-BD52F93E7052}"/>
              </a:ext>
            </a:extLst>
          </p:cNvPr>
          <p:cNvSpPr txBox="1"/>
          <p:nvPr/>
        </p:nvSpPr>
        <p:spPr>
          <a:xfrm>
            <a:off x="8340268" y="2193873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902;g761b2f510c_0_271">
            <a:extLst>
              <a:ext uri="{FF2B5EF4-FFF2-40B4-BE49-F238E27FC236}">
                <a16:creationId xmlns:a16="http://schemas.microsoft.com/office/drawing/2014/main" id="{54392306-0B7E-1E44-923B-B1610AED0116}"/>
              </a:ext>
            </a:extLst>
          </p:cNvPr>
          <p:cNvSpPr txBox="1"/>
          <p:nvPr/>
        </p:nvSpPr>
        <p:spPr>
          <a:xfrm>
            <a:off x="8483125" y="2494223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903;g761b2f510c_0_271">
            <a:extLst>
              <a:ext uri="{FF2B5EF4-FFF2-40B4-BE49-F238E27FC236}">
                <a16:creationId xmlns:a16="http://schemas.microsoft.com/office/drawing/2014/main" id="{BB3EF985-8DF5-2841-AD16-861A5314E77F}"/>
              </a:ext>
            </a:extLst>
          </p:cNvPr>
          <p:cNvSpPr txBox="1"/>
          <p:nvPr/>
        </p:nvSpPr>
        <p:spPr>
          <a:xfrm>
            <a:off x="7787654" y="2910818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904;g761b2f510c_0_271">
            <a:extLst>
              <a:ext uri="{FF2B5EF4-FFF2-40B4-BE49-F238E27FC236}">
                <a16:creationId xmlns:a16="http://schemas.microsoft.com/office/drawing/2014/main" id="{8B11C6F1-1405-8141-8C29-B9DC5D841924}"/>
              </a:ext>
            </a:extLst>
          </p:cNvPr>
          <p:cNvSpPr txBox="1"/>
          <p:nvPr/>
        </p:nvSpPr>
        <p:spPr>
          <a:xfrm>
            <a:off x="7216225" y="3813439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Google Shape;905;g761b2f510c_0_271">
            <a:extLst>
              <a:ext uri="{FF2B5EF4-FFF2-40B4-BE49-F238E27FC236}">
                <a16:creationId xmlns:a16="http://schemas.microsoft.com/office/drawing/2014/main" id="{66ECD0B6-C3B3-0647-B7A3-B998D5196894}"/>
              </a:ext>
            </a:extLst>
          </p:cNvPr>
          <p:cNvSpPr txBox="1"/>
          <p:nvPr/>
        </p:nvSpPr>
        <p:spPr>
          <a:xfrm>
            <a:off x="8359083" y="3327412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906;g761b2f510c_0_271">
            <a:extLst>
              <a:ext uri="{FF2B5EF4-FFF2-40B4-BE49-F238E27FC236}">
                <a16:creationId xmlns:a16="http://schemas.microsoft.com/office/drawing/2014/main" id="{17DD4E01-9217-EE47-AA5A-EEDFD41C37DC}"/>
              </a:ext>
            </a:extLst>
          </p:cNvPr>
          <p:cNvSpPr txBox="1"/>
          <p:nvPr/>
        </p:nvSpPr>
        <p:spPr>
          <a:xfrm>
            <a:off x="7772541" y="3443657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907;g761b2f510c_0_271">
            <a:extLst>
              <a:ext uri="{FF2B5EF4-FFF2-40B4-BE49-F238E27FC236}">
                <a16:creationId xmlns:a16="http://schemas.microsoft.com/office/drawing/2014/main" id="{BF0DCD72-C77C-1542-B1BD-2AB07400EC46}"/>
              </a:ext>
            </a:extLst>
          </p:cNvPr>
          <p:cNvSpPr txBox="1"/>
          <p:nvPr/>
        </p:nvSpPr>
        <p:spPr>
          <a:xfrm>
            <a:off x="7859082" y="3952304"/>
            <a:ext cx="300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32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7" name="Google Shape;908;g761b2f510c_0_271">
            <a:extLst>
              <a:ext uri="{FF2B5EF4-FFF2-40B4-BE49-F238E27FC236}">
                <a16:creationId xmlns:a16="http://schemas.microsoft.com/office/drawing/2014/main" id="{3BB49A07-DA95-D24C-81C7-7DBC71978FC9}"/>
              </a:ext>
            </a:extLst>
          </p:cNvPr>
          <p:cNvCxnSpPr/>
          <p:nvPr/>
        </p:nvCxnSpPr>
        <p:spPr>
          <a:xfrm flipH="1">
            <a:off x="6698157" y="1533209"/>
            <a:ext cx="1417200" cy="288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0847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44" name="Google Shape;944;g761b2f510c_0_393"/>
              <p:cNvSpPr txBox="1"/>
              <p:nvPr/>
            </p:nvSpPr>
            <p:spPr>
              <a:xfrm>
                <a:off x="831771" y="1242232"/>
                <a:ext cx="3586275" cy="3463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Тогда для любого х, который не находится на гиперплоскости, можем сказать: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ru-RU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&gt;0</m:t>
                      </m:r>
                    </m:oMath>
                  </m:oMathPara>
                </a14:m>
                <a:endParaRPr sz="15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944" name="Google Shape;944;g761b2f510c_0_3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1" y="1242232"/>
                <a:ext cx="3586275" cy="3463118"/>
              </a:xfrm>
              <a:prstGeom prst="rect">
                <a:avLst/>
              </a:prstGeom>
              <a:blipFill>
                <a:blip r:embed="rId3"/>
                <a:stretch>
                  <a:fillRect l="-1413" r="-17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5" name="Google Shape;945;g761b2f510c_0_393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761b2f510c_0_393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26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g761b2f510c_0_393"/>
          <p:cNvSpPr txBox="1"/>
          <p:nvPr/>
        </p:nvSpPr>
        <p:spPr>
          <a:xfrm>
            <a:off x="6177392" y="968438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8" name="Google Shape;948;g761b2f510c_0_393"/>
          <p:cNvSpPr txBox="1"/>
          <p:nvPr/>
        </p:nvSpPr>
        <p:spPr>
          <a:xfrm>
            <a:off x="5802392" y="1385033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9" name="Google Shape;949;g761b2f510c_0_393"/>
          <p:cNvSpPr txBox="1"/>
          <p:nvPr/>
        </p:nvSpPr>
        <p:spPr>
          <a:xfrm>
            <a:off x="6498821" y="1193701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0" name="Google Shape;950;g761b2f510c_0_393"/>
          <p:cNvSpPr txBox="1"/>
          <p:nvPr/>
        </p:nvSpPr>
        <p:spPr>
          <a:xfrm>
            <a:off x="5480963" y="2270297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1" name="Google Shape;951;g761b2f510c_0_393"/>
          <p:cNvSpPr txBox="1"/>
          <p:nvPr/>
        </p:nvSpPr>
        <p:spPr>
          <a:xfrm>
            <a:off x="5590883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2" name="Google Shape;952;g761b2f510c_0_393"/>
          <p:cNvSpPr txBox="1"/>
          <p:nvPr/>
        </p:nvSpPr>
        <p:spPr>
          <a:xfrm>
            <a:off x="6216851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3" name="Google Shape;953;g761b2f510c_0_393"/>
          <p:cNvSpPr txBox="1"/>
          <p:nvPr/>
        </p:nvSpPr>
        <p:spPr>
          <a:xfrm>
            <a:off x="7398201" y="1645405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g761b2f510c_0_393"/>
          <p:cNvSpPr txBox="1"/>
          <p:nvPr/>
        </p:nvSpPr>
        <p:spPr>
          <a:xfrm>
            <a:off x="7505344" y="1870667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g761b2f510c_0_393"/>
          <p:cNvSpPr txBox="1"/>
          <p:nvPr/>
        </p:nvSpPr>
        <p:spPr>
          <a:xfrm>
            <a:off x="6983741" y="2183114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g761b2f510c_0_393"/>
          <p:cNvSpPr txBox="1"/>
          <p:nvPr/>
        </p:nvSpPr>
        <p:spPr>
          <a:xfrm>
            <a:off x="6555169" y="286007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7" name="Google Shape;957;g761b2f510c_0_393"/>
          <p:cNvSpPr txBox="1"/>
          <p:nvPr/>
        </p:nvSpPr>
        <p:spPr>
          <a:xfrm>
            <a:off x="7412312" y="249555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8" name="Google Shape;958;g761b2f510c_0_393"/>
          <p:cNvSpPr txBox="1"/>
          <p:nvPr/>
        </p:nvSpPr>
        <p:spPr>
          <a:xfrm>
            <a:off x="6972406" y="2582743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9" name="Google Shape;959;g761b2f510c_0_393"/>
          <p:cNvSpPr txBox="1"/>
          <p:nvPr/>
        </p:nvSpPr>
        <p:spPr>
          <a:xfrm>
            <a:off x="7037312" y="2964228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60" name="Google Shape;960;g761b2f510c_0_393"/>
          <p:cNvCxnSpPr/>
          <p:nvPr/>
        </p:nvCxnSpPr>
        <p:spPr>
          <a:xfrm flipH="1">
            <a:off x="6166618" y="1149907"/>
            <a:ext cx="1062900" cy="21615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1E20FEC-4F88-4D43-9831-CC28884E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44" name="Google Shape;944;g761b2f510c_0_393"/>
              <p:cNvSpPr txBox="1"/>
              <p:nvPr/>
            </p:nvSpPr>
            <p:spPr>
              <a:xfrm>
                <a:off x="831771" y="1242232"/>
                <a:ext cx="3586275" cy="3463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Тогда для любого х, который не находится на гиперплоскости, можем сказать: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ru-RU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&gt;0</m:t>
                      </m:r>
                    </m:oMath>
                  </m:oMathPara>
                </a14:m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ar-AE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≥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𝐶</m:t>
                      </m:r>
                    </m:oMath>
                  </m:oMathPara>
                </a14:m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ar-AE" sz="15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944" name="Google Shape;944;g761b2f510c_0_3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1" y="1242232"/>
                <a:ext cx="3586275" cy="3463118"/>
              </a:xfrm>
              <a:prstGeom prst="rect">
                <a:avLst/>
              </a:prstGeom>
              <a:blipFill>
                <a:blip r:embed="rId3"/>
                <a:stretch>
                  <a:fillRect l="-1413" r="-17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5" name="Google Shape;945;g761b2f510c_0_393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761b2f510c_0_393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27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g761b2f510c_0_393"/>
          <p:cNvSpPr txBox="1"/>
          <p:nvPr/>
        </p:nvSpPr>
        <p:spPr>
          <a:xfrm>
            <a:off x="6177392" y="968438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8" name="Google Shape;948;g761b2f510c_0_393"/>
          <p:cNvSpPr txBox="1"/>
          <p:nvPr/>
        </p:nvSpPr>
        <p:spPr>
          <a:xfrm>
            <a:off x="5802392" y="1385033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9" name="Google Shape;949;g761b2f510c_0_393"/>
          <p:cNvSpPr txBox="1"/>
          <p:nvPr/>
        </p:nvSpPr>
        <p:spPr>
          <a:xfrm>
            <a:off x="6498821" y="1193701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0" name="Google Shape;950;g761b2f510c_0_393"/>
          <p:cNvSpPr txBox="1"/>
          <p:nvPr/>
        </p:nvSpPr>
        <p:spPr>
          <a:xfrm>
            <a:off x="5480963" y="2270297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1" name="Google Shape;951;g761b2f510c_0_393"/>
          <p:cNvSpPr txBox="1"/>
          <p:nvPr/>
        </p:nvSpPr>
        <p:spPr>
          <a:xfrm>
            <a:off x="5590883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2" name="Google Shape;952;g761b2f510c_0_393"/>
          <p:cNvSpPr txBox="1"/>
          <p:nvPr/>
        </p:nvSpPr>
        <p:spPr>
          <a:xfrm>
            <a:off x="6216851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3" name="Google Shape;953;g761b2f510c_0_393"/>
          <p:cNvSpPr txBox="1"/>
          <p:nvPr/>
        </p:nvSpPr>
        <p:spPr>
          <a:xfrm>
            <a:off x="7398201" y="1645405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g761b2f510c_0_393"/>
          <p:cNvSpPr txBox="1"/>
          <p:nvPr/>
        </p:nvSpPr>
        <p:spPr>
          <a:xfrm>
            <a:off x="7505344" y="1870667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g761b2f510c_0_393"/>
          <p:cNvSpPr txBox="1"/>
          <p:nvPr/>
        </p:nvSpPr>
        <p:spPr>
          <a:xfrm>
            <a:off x="6983741" y="2183114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g761b2f510c_0_393"/>
          <p:cNvSpPr txBox="1"/>
          <p:nvPr/>
        </p:nvSpPr>
        <p:spPr>
          <a:xfrm>
            <a:off x="6555169" y="286007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7" name="Google Shape;957;g761b2f510c_0_393"/>
          <p:cNvSpPr txBox="1"/>
          <p:nvPr/>
        </p:nvSpPr>
        <p:spPr>
          <a:xfrm>
            <a:off x="7412312" y="249555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8" name="Google Shape;958;g761b2f510c_0_393"/>
          <p:cNvSpPr txBox="1"/>
          <p:nvPr/>
        </p:nvSpPr>
        <p:spPr>
          <a:xfrm>
            <a:off x="6972406" y="2582743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9" name="Google Shape;959;g761b2f510c_0_393"/>
          <p:cNvSpPr txBox="1"/>
          <p:nvPr/>
        </p:nvSpPr>
        <p:spPr>
          <a:xfrm>
            <a:off x="7037312" y="2964228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60" name="Google Shape;960;g761b2f510c_0_393"/>
          <p:cNvCxnSpPr/>
          <p:nvPr/>
        </p:nvCxnSpPr>
        <p:spPr>
          <a:xfrm flipH="1">
            <a:off x="6166618" y="1149907"/>
            <a:ext cx="1062900" cy="21615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1E20FEC-4F88-4D43-9831-CC28884E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  <p:cxnSp>
        <p:nvCxnSpPr>
          <p:cNvPr id="20" name="Google Shape;1008;g761b2f510c_0_349">
            <a:extLst>
              <a:ext uri="{FF2B5EF4-FFF2-40B4-BE49-F238E27FC236}">
                <a16:creationId xmlns:a16="http://schemas.microsoft.com/office/drawing/2014/main" id="{92E6447A-9729-4F4E-9673-5896525BD88E}"/>
              </a:ext>
            </a:extLst>
          </p:cNvPr>
          <p:cNvCxnSpPr/>
          <p:nvPr/>
        </p:nvCxnSpPr>
        <p:spPr>
          <a:xfrm>
            <a:off x="6382594" y="2015539"/>
            <a:ext cx="345150" cy="1500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009;g761b2f510c_0_349">
            <a:extLst>
              <a:ext uri="{FF2B5EF4-FFF2-40B4-BE49-F238E27FC236}">
                <a16:creationId xmlns:a16="http://schemas.microsoft.com/office/drawing/2014/main" id="{4CB27228-F3F9-9949-9359-43048AA092F2}"/>
              </a:ext>
            </a:extLst>
          </p:cNvPr>
          <p:cNvSpPr txBox="1"/>
          <p:nvPr/>
        </p:nvSpPr>
        <p:spPr>
          <a:xfrm>
            <a:off x="6315431" y="2149163"/>
            <a:ext cx="225675" cy="3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ru-RU" sz="1350">
                <a:latin typeface="Roboto"/>
                <a:ea typeface="Roboto"/>
                <a:cs typeface="Roboto"/>
                <a:sym typeface="Roboto"/>
              </a:rPr>
              <a:t>С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2047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44" name="Google Shape;944;g761b2f510c_0_393"/>
              <p:cNvSpPr txBox="1"/>
              <p:nvPr/>
            </p:nvSpPr>
            <p:spPr>
              <a:xfrm>
                <a:off x="831771" y="1242232"/>
                <a:ext cx="3586275" cy="3463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Тогда для любого х, который не находится на гиперплоскости, можем сказать: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ru-RU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&gt;0</m:t>
                      </m:r>
                    </m:oMath>
                  </m:oMathPara>
                </a14:m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ar-AE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≥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𝐶</m:t>
                      </m:r>
                    </m:oMath>
                  </m:oMathPara>
                </a14:m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</m:ctrlPr>
                                </m:sSupPr>
                                <m:e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𝐶</m:t>
                              </m:r>
                            </m:den>
                          </m:f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r>
                        <a:rPr lang="ar-AE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≥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1</m:t>
                      </m:r>
                    </m:oMath>
                  </m:oMathPara>
                </a14:m>
                <a:endParaRPr lang="ar-AE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ar-AE" sz="15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944" name="Google Shape;944;g761b2f510c_0_3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1" y="1242232"/>
                <a:ext cx="3586275" cy="3463118"/>
              </a:xfrm>
              <a:prstGeom prst="rect">
                <a:avLst/>
              </a:prstGeom>
              <a:blipFill>
                <a:blip r:embed="rId3"/>
                <a:stretch>
                  <a:fillRect l="-1413" r="-17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5" name="Google Shape;945;g761b2f510c_0_393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761b2f510c_0_393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28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g761b2f510c_0_393"/>
          <p:cNvSpPr txBox="1"/>
          <p:nvPr/>
        </p:nvSpPr>
        <p:spPr>
          <a:xfrm>
            <a:off x="6177392" y="968438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8" name="Google Shape;948;g761b2f510c_0_393"/>
          <p:cNvSpPr txBox="1"/>
          <p:nvPr/>
        </p:nvSpPr>
        <p:spPr>
          <a:xfrm>
            <a:off x="5802392" y="1385033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9" name="Google Shape;949;g761b2f510c_0_393"/>
          <p:cNvSpPr txBox="1"/>
          <p:nvPr/>
        </p:nvSpPr>
        <p:spPr>
          <a:xfrm>
            <a:off x="6498821" y="1193701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0" name="Google Shape;950;g761b2f510c_0_393"/>
          <p:cNvSpPr txBox="1"/>
          <p:nvPr/>
        </p:nvSpPr>
        <p:spPr>
          <a:xfrm>
            <a:off x="5480963" y="2270297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1" name="Google Shape;951;g761b2f510c_0_393"/>
          <p:cNvSpPr txBox="1"/>
          <p:nvPr/>
        </p:nvSpPr>
        <p:spPr>
          <a:xfrm>
            <a:off x="5590883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2" name="Google Shape;952;g761b2f510c_0_393"/>
          <p:cNvSpPr txBox="1"/>
          <p:nvPr/>
        </p:nvSpPr>
        <p:spPr>
          <a:xfrm>
            <a:off x="6216851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3" name="Google Shape;953;g761b2f510c_0_393"/>
          <p:cNvSpPr txBox="1"/>
          <p:nvPr/>
        </p:nvSpPr>
        <p:spPr>
          <a:xfrm>
            <a:off x="7398201" y="1645405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g761b2f510c_0_393"/>
          <p:cNvSpPr txBox="1"/>
          <p:nvPr/>
        </p:nvSpPr>
        <p:spPr>
          <a:xfrm>
            <a:off x="7505344" y="1870667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g761b2f510c_0_393"/>
          <p:cNvSpPr txBox="1"/>
          <p:nvPr/>
        </p:nvSpPr>
        <p:spPr>
          <a:xfrm>
            <a:off x="6983741" y="2183114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g761b2f510c_0_393"/>
          <p:cNvSpPr txBox="1"/>
          <p:nvPr/>
        </p:nvSpPr>
        <p:spPr>
          <a:xfrm>
            <a:off x="6555169" y="286007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7" name="Google Shape;957;g761b2f510c_0_393"/>
          <p:cNvSpPr txBox="1"/>
          <p:nvPr/>
        </p:nvSpPr>
        <p:spPr>
          <a:xfrm>
            <a:off x="7412312" y="249555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8" name="Google Shape;958;g761b2f510c_0_393"/>
          <p:cNvSpPr txBox="1"/>
          <p:nvPr/>
        </p:nvSpPr>
        <p:spPr>
          <a:xfrm>
            <a:off x="6972406" y="2582743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9" name="Google Shape;959;g761b2f510c_0_393"/>
          <p:cNvSpPr txBox="1"/>
          <p:nvPr/>
        </p:nvSpPr>
        <p:spPr>
          <a:xfrm>
            <a:off x="7037312" y="2964228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60" name="Google Shape;960;g761b2f510c_0_393"/>
          <p:cNvCxnSpPr/>
          <p:nvPr/>
        </p:nvCxnSpPr>
        <p:spPr>
          <a:xfrm flipH="1">
            <a:off x="6166618" y="1149907"/>
            <a:ext cx="1062900" cy="21615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1E20FEC-4F88-4D43-9831-CC28884E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  <p:cxnSp>
        <p:nvCxnSpPr>
          <p:cNvPr id="20" name="Google Shape;1008;g761b2f510c_0_349">
            <a:extLst>
              <a:ext uri="{FF2B5EF4-FFF2-40B4-BE49-F238E27FC236}">
                <a16:creationId xmlns:a16="http://schemas.microsoft.com/office/drawing/2014/main" id="{92E6447A-9729-4F4E-9673-5896525BD88E}"/>
              </a:ext>
            </a:extLst>
          </p:cNvPr>
          <p:cNvCxnSpPr/>
          <p:nvPr/>
        </p:nvCxnSpPr>
        <p:spPr>
          <a:xfrm>
            <a:off x="6382594" y="2015539"/>
            <a:ext cx="345150" cy="1500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009;g761b2f510c_0_349">
            <a:extLst>
              <a:ext uri="{FF2B5EF4-FFF2-40B4-BE49-F238E27FC236}">
                <a16:creationId xmlns:a16="http://schemas.microsoft.com/office/drawing/2014/main" id="{4CB27228-F3F9-9949-9359-43048AA092F2}"/>
              </a:ext>
            </a:extLst>
          </p:cNvPr>
          <p:cNvSpPr txBox="1"/>
          <p:nvPr/>
        </p:nvSpPr>
        <p:spPr>
          <a:xfrm>
            <a:off x="6315431" y="2149163"/>
            <a:ext cx="225675" cy="3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ru-RU" sz="1350">
                <a:latin typeface="Roboto"/>
                <a:ea typeface="Roboto"/>
                <a:cs typeface="Roboto"/>
                <a:sym typeface="Roboto"/>
              </a:rPr>
              <a:t>С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56920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44" name="Google Shape;944;g761b2f510c_0_393"/>
              <p:cNvSpPr txBox="1"/>
              <p:nvPr/>
            </p:nvSpPr>
            <p:spPr>
              <a:xfrm>
                <a:off x="831771" y="1242232"/>
                <a:ext cx="3586275" cy="3463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Тогда для любого х, который не находится на гиперплоскости, можем сказать: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ru-RU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&gt;0</m:t>
                      </m:r>
                    </m:oMath>
                  </m:oMathPara>
                </a14:m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ar-AE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≥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𝐶</m:t>
                      </m:r>
                    </m:oMath>
                  </m:oMathPara>
                </a14:m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</m:ctrlPr>
                                </m:sSupPr>
                                <m:e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𝐶</m:t>
                              </m:r>
                            </m:den>
                          </m:f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</m:ctrlPr>
                                </m:sSubPr>
                                <m:e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1500" b="0" i="1" smtClean="0">
                                      <a:latin typeface="Cambria Math" panose="02040503050406030204" pitchFamily="18" charset="0"/>
                                      <a:ea typeface="Roboto"/>
                                      <a:cs typeface="Roboto"/>
                                      <a:sym typeface="Roboto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r>
                        <a:rPr lang="ar-AE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≥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1</m:t>
                      </m:r>
                    </m:oMath>
                  </m:oMathPara>
                </a14:m>
                <a:endParaRPr lang="ar-AE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p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500" b="0" i="1" smtClean="0"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𝑤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ar-AE" sz="1500" b="0" i="1" smtClean="0"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ar-AE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≥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1</m:t>
                      </m:r>
                    </m:oMath>
                  </m:oMathPara>
                </a14:m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ar-AE" sz="15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944" name="Google Shape;944;g761b2f510c_0_3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1" y="1242232"/>
                <a:ext cx="3586275" cy="3463118"/>
              </a:xfrm>
              <a:prstGeom prst="rect">
                <a:avLst/>
              </a:prstGeom>
              <a:blipFill>
                <a:blip r:embed="rId3"/>
                <a:stretch>
                  <a:fillRect l="-1413" r="-1767" b="-40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5" name="Google Shape;945;g761b2f510c_0_393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761b2f510c_0_393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29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g761b2f510c_0_393"/>
          <p:cNvSpPr txBox="1"/>
          <p:nvPr/>
        </p:nvSpPr>
        <p:spPr>
          <a:xfrm>
            <a:off x="6177392" y="968438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8" name="Google Shape;948;g761b2f510c_0_393"/>
          <p:cNvSpPr txBox="1"/>
          <p:nvPr/>
        </p:nvSpPr>
        <p:spPr>
          <a:xfrm>
            <a:off x="5802392" y="1385033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9" name="Google Shape;949;g761b2f510c_0_393"/>
          <p:cNvSpPr txBox="1"/>
          <p:nvPr/>
        </p:nvSpPr>
        <p:spPr>
          <a:xfrm>
            <a:off x="6498821" y="1193701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0" name="Google Shape;950;g761b2f510c_0_393"/>
          <p:cNvSpPr txBox="1"/>
          <p:nvPr/>
        </p:nvSpPr>
        <p:spPr>
          <a:xfrm>
            <a:off x="5480963" y="2270297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1" name="Google Shape;951;g761b2f510c_0_393"/>
          <p:cNvSpPr txBox="1"/>
          <p:nvPr/>
        </p:nvSpPr>
        <p:spPr>
          <a:xfrm>
            <a:off x="5590883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2" name="Google Shape;952;g761b2f510c_0_393"/>
          <p:cNvSpPr txBox="1"/>
          <p:nvPr/>
        </p:nvSpPr>
        <p:spPr>
          <a:xfrm>
            <a:off x="6216851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3" name="Google Shape;953;g761b2f510c_0_393"/>
          <p:cNvSpPr txBox="1"/>
          <p:nvPr/>
        </p:nvSpPr>
        <p:spPr>
          <a:xfrm>
            <a:off x="7398201" y="1645405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g761b2f510c_0_393"/>
          <p:cNvSpPr txBox="1"/>
          <p:nvPr/>
        </p:nvSpPr>
        <p:spPr>
          <a:xfrm>
            <a:off x="7505344" y="1870667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g761b2f510c_0_393"/>
          <p:cNvSpPr txBox="1"/>
          <p:nvPr/>
        </p:nvSpPr>
        <p:spPr>
          <a:xfrm>
            <a:off x="6983741" y="2183114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g761b2f510c_0_393"/>
          <p:cNvSpPr txBox="1"/>
          <p:nvPr/>
        </p:nvSpPr>
        <p:spPr>
          <a:xfrm>
            <a:off x="6555169" y="286007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7" name="Google Shape;957;g761b2f510c_0_393"/>
          <p:cNvSpPr txBox="1"/>
          <p:nvPr/>
        </p:nvSpPr>
        <p:spPr>
          <a:xfrm>
            <a:off x="7412312" y="249555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8" name="Google Shape;958;g761b2f510c_0_393"/>
          <p:cNvSpPr txBox="1"/>
          <p:nvPr/>
        </p:nvSpPr>
        <p:spPr>
          <a:xfrm>
            <a:off x="6972406" y="2582743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9" name="Google Shape;959;g761b2f510c_0_393"/>
          <p:cNvSpPr txBox="1"/>
          <p:nvPr/>
        </p:nvSpPr>
        <p:spPr>
          <a:xfrm>
            <a:off x="7037312" y="2964228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60" name="Google Shape;960;g761b2f510c_0_393"/>
          <p:cNvCxnSpPr/>
          <p:nvPr/>
        </p:nvCxnSpPr>
        <p:spPr>
          <a:xfrm flipH="1">
            <a:off x="6166618" y="1149907"/>
            <a:ext cx="1062900" cy="21615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1E20FEC-4F88-4D43-9831-CC28884E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  <p:cxnSp>
        <p:nvCxnSpPr>
          <p:cNvPr id="20" name="Google Shape;1008;g761b2f510c_0_349">
            <a:extLst>
              <a:ext uri="{FF2B5EF4-FFF2-40B4-BE49-F238E27FC236}">
                <a16:creationId xmlns:a16="http://schemas.microsoft.com/office/drawing/2014/main" id="{92E6447A-9729-4F4E-9673-5896525BD88E}"/>
              </a:ext>
            </a:extLst>
          </p:cNvPr>
          <p:cNvCxnSpPr/>
          <p:nvPr/>
        </p:nvCxnSpPr>
        <p:spPr>
          <a:xfrm>
            <a:off x="6382594" y="2015539"/>
            <a:ext cx="345150" cy="1500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009;g761b2f510c_0_349">
            <a:extLst>
              <a:ext uri="{FF2B5EF4-FFF2-40B4-BE49-F238E27FC236}">
                <a16:creationId xmlns:a16="http://schemas.microsoft.com/office/drawing/2014/main" id="{4CB27228-F3F9-9949-9359-43048AA092F2}"/>
              </a:ext>
            </a:extLst>
          </p:cNvPr>
          <p:cNvSpPr txBox="1"/>
          <p:nvPr/>
        </p:nvSpPr>
        <p:spPr>
          <a:xfrm>
            <a:off x="6315431" y="2149163"/>
            <a:ext cx="225675" cy="3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ru-RU" sz="1350">
                <a:latin typeface="Roboto"/>
                <a:ea typeface="Roboto"/>
                <a:cs typeface="Roboto"/>
                <a:sym typeface="Roboto"/>
              </a:rPr>
              <a:t>С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664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Метод Опорных Векторов 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761b2f510c_0_440"/>
          <p:cNvSpPr txBox="1"/>
          <p:nvPr/>
        </p:nvSpPr>
        <p:spPr>
          <a:xfrm>
            <a:off x="989891" y="1272259"/>
            <a:ext cx="3586275" cy="10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/>
              </a:buClr>
              <a:buSzPts val="2400"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Отступ - это минимальное расстояние, то есть расстояние до ближайшей точки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g761b2f510c_0_440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g761b2f510c_0_440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30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g761b2f510c_0_440"/>
          <p:cNvSpPr txBox="1"/>
          <p:nvPr/>
        </p:nvSpPr>
        <p:spPr>
          <a:xfrm>
            <a:off x="6177392" y="968438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4" name="Google Shape;1044;g761b2f510c_0_440"/>
          <p:cNvSpPr txBox="1"/>
          <p:nvPr/>
        </p:nvSpPr>
        <p:spPr>
          <a:xfrm>
            <a:off x="5802392" y="1385033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5" name="Google Shape;1045;g761b2f510c_0_440"/>
          <p:cNvSpPr txBox="1"/>
          <p:nvPr/>
        </p:nvSpPr>
        <p:spPr>
          <a:xfrm>
            <a:off x="6498821" y="1193701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6" name="Google Shape;1046;g761b2f510c_0_440"/>
          <p:cNvSpPr txBox="1"/>
          <p:nvPr/>
        </p:nvSpPr>
        <p:spPr>
          <a:xfrm>
            <a:off x="5480963" y="2270297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7" name="Google Shape;1047;g761b2f510c_0_440"/>
          <p:cNvSpPr txBox="1"/>
          <p:nvPr/>
        </p:nvSpPr>
        <p:spPr>
          <a:xfrm>
            <a:off x="5590883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8" name="Google Shape;1048;g761b2f510c_0_440"/>
          <p:cNvSpPr txBox="1"/>
          <p:nvPr/>
        </p:nvSpPr>
        <p:spPr>
          <a:xfrm>
            <a:off x="6216851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9" name="Google Shape;1049;g761b2f510c_0_440"/>
          <p:cNvSpPr txBox="1"/>
          <p:nvPr/>
        </p:nvSpPr>
        <p:spPr>
          <a:xfrm>
            <a:off x="7398201" y="1645405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0" name="Google Shape;1050;g761b2f510c_0_440"/>
          <p:cNvSpPr txBox="1"/>
          <p:nvPr/>
        </p:nvSpPr>
        <p:spPr>
          <a:xfrm>
            <a:off x="7505344" y="1870667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1" name="Google Shape;1051;g761b2f510c_0_440"/>
          <p:cNvSpPr txBox="1"/>
          <p:nvPr/>
        </p:nvSpPr>
        <p:spPr>
          <a:xfrm>
            <a:off x="6983741" y="2183114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2" name="Google Shape;1052;g761b2f510c_0_440"/>
          <p:cNvSpPr txBox="1"/>
          <p:nvPr/>
        </p:nvSpPr>
        <p:spPr>
          <a:xfrm>
            <a:off x="6555169" y="286007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3" name="Google Shape;1053;g761b2f510c_0_440"/>
          <p:cNvSpPr txBox="1"/>
          <p:nvPr/>
        </p:nvSpPr>
        <p:spPr>
          <a:xfrm>
            <a:off x="7412312" y="249555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4" name="Google Shape;1054;g761b2f510c_0_440"/>
          <p:cNvSpPr txBox="1"/>
          <p:nvPr/>
        </p:nvSpPr>
        <p:spPr>
          <a:xfrm>
            <a:off x="6972406" y="2582743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5" name="Google Shape;1055;g761b2f510c_0_440"/>
          <p:cNvSpPr txBox="1"/>
          <p:nvPr/>
        </p:nvSpPr>
        <p:spPr>
          <a:xfrm>
            <a:off x="7037312" y="2964228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056" name="Google Shape;1056;g761b2f510c_0_440"/>
          <p:cNvCxnSpPr/>
          <p:nvPr/>
        </p:nvCxnSpPr>
        <p:spPr>
          <a:xfrm flipH="1">
            <a:off x="6166618" y="1149907"/>
            <a:ext cx="1062900" cy="21615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7" name="Google Shape;1057;g761b2f510c_0_440"/>
          <p:cNvPicPr preferRelativeResize="0"/>
          <p:nvPr/>
        </p:nvPicPr>
        <p:blipFill rotWithShape="1">
          <a:blip r:embed="rId3">
            <a:alphaModFix/>
          </a:blip>
          <a:srcRect t="76153"/>
          <a:stretch/>
        </p:blipFill>
        <p:spPr>
          <a:xfrm>
            <a:off x="1224885" y="3057552"/>
            <a:ext cx="2068013" cy="56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761b2f510c_0_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735" y="2410778"/>
            <a:ext cx="3586274" cy="48594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202A028-9947-1041-90FF-21FE8CE2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761b2f510c_0_440"/>
          <p:cNvSpPr txBox="1"/>
          <p:nvPr/>
        </p:nvSpPr>
        <p:spPr>
          <a:xfrm>
            <a:off x="989891" y="1272259"/>
            <a:ext cx="3586275" cy="10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/>
              </a:buClr>
              <a:buSzPts val="2400"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Отступ - это минимальное расстояние, то есть расстояние до ближайшей точки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g761b2f510c_0_440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g761b2f510c_0_440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31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g761b2f510c_0_440"/>
          <p:cNvSpPr txBox="1"/>
          <p:nvPr/>
        </p:nvSpPr>
        <p:spPr>
          <a:xfrm>
            <a:off x="6177392" y="968438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4" name="Google Shape;1044;g761b2f510c_0_440"/>
          <p:cNvSpPr txBox="1"/>
          <p:nvPr/>
        </p:nvSpPr>
        <p:spPr>
          <a:xfrm>
            <a:off x="5802392" y="1385033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5" name="Google Shape;1045;g761b2f510c_0_440"/>
          <p:cNvSpPr txBox="1"/>
          <p:nvPr/>
        </p:nvSpPr>
        <p:spPr>
          <a:xfrm>
            <a:off x="6498821" y="1193701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6" name="Google Shape;1046;g761b2f510c_0_440"/>
          <p:cNvSpPr txBox="1"/>
          <p:nvPr/>
        </p:nvSpPr>
        <p:spPr>
          <a:xfrm>
            <a:off x="5480963" y="2270297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7" name="Google Shape;1047;g761b2f510c_0_440"/>
          <p:cNvSpPr txBox="1"/>
          <p:nvPr/>
        </p:nvSpPr>
        <p:spPr>
          <a:xfrm>
            <a:off x="5590883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8" name="Google Shape;1048;g761b2f510c_0_440"/>
          <p:cNvSpPr txBox="1"/>
          <p:nvPr/>
        </p:nvSpPr>
        <p:spPr>
          <a:xfrm>
            <a:off x="6216851" y="1749554"/>
            <a:ext cx="28192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sz="2400" b="1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9" name="Google Shape;1049;g761b2f510c_0_440"/>
          <p:cNvSpPr txBox="1"/>
          <p:nvPr/>
        </p:nvSpPr>
        <p:spPr>
          <a:xfrm>
            <a:off x="7398201" y="1645405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0" name="Google Shape;1050;g761b2f510c_0_440"/>
          <p:cNvSpPr txBox="1"/>
          <p:nvPr/>
        </p:nvSpPr>
        <p:spPr>
          <a:xfrm>
            <a:off x="7505344" y="1870667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1" name="Google Shape;1051;g761b2f510c_0_440"/>
          <p:cNvSpPr txBox="1"/>
          <p:nvPr/>
        </p:nvSpPr>
        <p:spPr>
          <a:xfrm>
            <a:off x="6983741" y="2183114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2" name="Google Shape;1052;g761b2f510c_0_440"/>
          <p:cNvSpPr txBox="1"/>
          <p:nvPr/>
        </p:nvSpPr>
        <p:spPr>
          <a:xfrm>
            <a:off x="6555169" y="286007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3" name="Google Shape;1053;g761b2f510c_0_440"/>
          <p:cNvSpPr txBox="1"/>
          <p:nvPr/>
        </p:nvSpPr>
        <p:spPr>
          <a:xfrm>
            <a:off x="7412312" y="2495559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4" name="Google Shape;1054;g761b2f510c_0_440"/>
          <p:cNvSpPr txBox="1"/>
          <p:nvPr/>
        </p:nvSpPr>
        <p:spPr>
          <a:xfrm>
            <a:off x="6972406" y="2582743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5" name="Google Shape;1055;g761b2f510c_0_440"/>
          <p:cNvSpPr txBox="1"/>
          <p:nvPr/>
        </p:nvSpPr>
        <p:spPr>
          <a:xfrm>
            <a:off x="7037312" y="2964228"/>
            <a:ext cx="225675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ru-RU" sz="24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-</a:t>
            </a:r>
            <a:endParaRPr sz="2400" b="1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056" name="Google Shape;1056;g761b2f510c_0_440"/>
          <p:cNvCxnSpPr/>
          <p:nvPr/>
        </p:nvCxnSpPr>
        <p:spPr>
          <a:xfrm flipH="1">
            <a:off x="6166618" y="1149907"/>
            <a:ext cx="1062900" cy="21615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7" name="Google Shape;1057;g761b2f510c_0_440"/>
          <p:cNvPicPr preferRelativeResize="0"/>
          <p:nvPr/>
        </p:nvPicPr>
        <p:blipFill rotWithShape="1">
          <a:blip r:embed="rId3">
            <a:alphaModFix/>
          </a:blip>
          <a:srcRect t="76153"/>
          <a:stretch/>
        </p:blipFill>
        <p:spPr>
          <a:xfrm>
            <a:off x="1224885" y="3057552"/>
            <a:ext cx="2068013" cy="56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761b2f510c_0_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735" y="2410778"/>
            <a:ext cx="3586274" cy="48594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202A028-9947-1041-90FF-21FE8CE2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1064;g761b2f510c_0_415">
                <a:extLst>
                  <a:ext uri="{FF2B5EF4-FFF2-40B4-BE49-F238E27FC236}">
                    <a16:creationId xmlns:a16="http://schemas.microsoft.com/office/drawing/2014/main" id="{955E8FEC-3F0B-6442-AE1D-33F72FD1B37B}"/>
                  </a:ext>
                </a:extLst>
              </p:cNvPr>
              <p:cNvSpPr txBox="1"/>
              <p:nvPr/>
            </p:nvSpPr>
            <p:spPr>
              <a:xfrm>
                <a:off x="1121760" y="3720626"/>
                <a:ext cx="1839112" cy="1092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⇒</m:t>
                      </m:r>
                      <m:r>
                        <a:rPr lang="ar-AE" sz="2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𝛾</m:t>
                      </m:r>
                      <m:r>
                        <a:rPr lang="ar-AE" sz="2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=</m:t>
                      </m:r>
                      <m:f>
                        <m:fPr>
                          <m:ctrlPr>
                            <a:rPr lang="ar-AE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fPr>
                        <m:num>
                          <m:r>
                            <a:rPr lang="ar-AE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1</m:t>
                          </m:r>
                        </m:num>
                        <m:den>
                          <m:r>
                            <a:rPr lang="ar-AE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𝑤</m:t>
                              </m:r>
                              <m: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′</m:t>
                              </m:r>
                            </m:e>
                          </m:d>
                          <m:r>
                            <a:rPr lang="ar-AE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ar-AE" sz="21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22" name="Google Shape;1064;g761b2f510c_0_415">
                <a:extLst>
                  <a:ext uri="{FF2B5EF4-FFF2-40B4-BE49-F238E27FC236}">
                    <a16:creationId xmlns:a16="http://schemas.microsoft.com/office/drawing/2014/main" id="{955E8FEC-3F0B-6442-AE1D-33F72FD1B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60" y="3720626"/>
                <a:ext cx="1839112" cy="1092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405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61b2f510c_0_465"/>
          <p:cNvSpPr txBox="1"/>
          <p:nvPr/>
        </p:nvSpPr>
        <p:spPr>
          <a:xfrm>
            <a:off x="1177107" y="1092081"/>
            <a:ext cx="3586275" cy="10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/>
              </a:buClr>
              <a:buSzPts val="2400"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Задача максимизации отступа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g761b2f510c_0_465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761b2f510c_0_465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32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g761b2f510c_0_465"/>
          <p:cNvPicPr preferRelativeResize="0"/>
          <p:nvPr/>
        </p:nvPicPr>
        <p:blipFill rotWithShape="1">
          <a:blip r:embed="rId3">
            <a:alphaModFix/>
          </a:blip>
          <a:srcRect r="55927"/>
          <a:stretch/>
        </p:blipFill>
        <p:spPr>
          <a:xfrm>
            <a:off x="1418926" y="1802987"/>
            <a:ext cx="2391074" cy="6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g761b2f510c_0_4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5132" y="2657982"/>
            <a:ext cx="4369012" cy="21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F0F0EC-4D98-9B4B-AA6C-31F52099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61b2f510c_0_465"/>
          <p:cNvSpPr txBox="1"/>
          <p:nvPr/>
        </p:nvSpPr>
        <p:spPr>
          <a:xfrm>
            <a:off x="1177107" y="1092081"/>
            <a:ext cx="3586275" cy="10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/>
              </a:buClr>
              <a:buSzPts val="2400"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Задача максимизации отступа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g761b2f510c_0_465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761b2f510c_0_465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33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g761b2f510c_0_465"/>
          <p:cNvPicPr preferRelativeResize="0"/>
          <p:nvPr/>
        </p:nvPicPr>
        <p:blipFill rotWithShape="1">
          <a:blip r:embed="rId3">
            <a:alphaModFix/>
          </a:blip>
          <a:srcRect r="32050"/>
          <a:stretch/>
        </p:blipFill>
        <p:spPr>
          <a:xfrm>
            <a:off x="1418926" y="1802987"/>
            <a:ext cx="3686474" cy="6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g761b2f510c_0_4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5132" y="2657982"/>
            <a:ext cx="4369012" cy="21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F0F0EC-4D98-9B4B-AA6C-31F52099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</p:spTree>
    <p:extLst>
      <p:ext uri="{BB962C8B-B14F-4D97-AF65-F5344CB8AC3E}">
        <p14:creationId xmlns:p14="http://schemas.microsoft.com/office/powerpoint/2010/main" val="1176526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61b2f510c_0_465"/>
          <p:cNvSpPr txBox="1"/>
          <p:nvPr/>
        </p:nvSpPr>
        <p:spPr>
          <a:xfrm>
            <a:off x="1177107" y="1092081"/>
            <a:ext cx="3586275" cy="10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/>
              </a:buClr>
              <a:buSzPts val="2400"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Задача максимизации отступа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g761b2f510c_0_465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761b2f510c_0_465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34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g761b2f510c_0_465"/>
          <p:cNvPicPr preferRelativeResize="0"/>
          <p:nvPr/>
        </p:nvPicPr>
        <p:blipFill rotWithShape="1">
          <a:blip r:embed="rId3">
            <a:alphaModFix/>
          </a:blip>
          <a:srcRect l="1" r="1150"/>
          <a:stretch/>
        </p:blipFill>
        <p:spPr>
          <a:xfrm>
            <a:off x="1418926" y="1802987"/>
            <a:ext cx="5362874" cy="6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g761b2f510c_0_4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5132" y="2657982"/>
            <a:ext cx="4369012" cy="21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F0F0EC-4D98-9B4B-AA6C-31F52099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</p:spTree>
    <p:extLst>
      <p:ext uri="{BB962C8B-B14F-4D97-AF65-F5344CB8AC3E}">
        <p14:creationId xmlns:p14="http://schemas.microsoft.com/office/powerpoint/2010/main" val="2992589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61b2f510c_0_465"/>
          <p:cNvSpPr txBox="1"/>
          <p:nvPr/>
        </p:nvSpPr>
        <p:spPr>
          <a:xfrm>
            <a:off x="1177107" y="1092081"/>
            <a:ext cx="3586275" cy="10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/>
              </a:buClr>
              <a:buSzPts val="2400"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Задача максимизации отступа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g761b2f510c_0_465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761b2f510c_0_465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35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g761b2f510c_0_465"/>
          <p:cNvPicPr preferRelativeResize="0"/>
          <p:nvPr/>
        </p:nvPicPr>
        <p:blipFill rotWithShape="1">
          <a:blip r:embed="rId3">
            <a:alphaModFix/>
          </a:blip>
          <a:srcRect l="1" r="1150"/>
          <a:stretch/>
        </p:blipFill>
        <p:spPr>
          <a:xfrm>
            <a:off x="1418926" y="1802987"/>
            <a:ext cx="5362874" cy="6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F0F0EC-4D98-9B4B-AA6C-31F52099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  <p:pic>
        <p:nvPicPr>
          <p:cNvPr id="8" name="Google Shape;1126;g761b2f510c_0_535">
            <a:extLst>
              <a:ext uri="{FF2B5EF4-FFF2-40B4-BE49-F238E27FC236}">
                <a16:creationId xmlns:a16="http://schemas.microsoft.com/office/drawing/2014/main" id="{0D2BE569-9637-E74B-8AF0-5E0385E161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7819" y="2557894"/>
            <a:ext cx="3300413" cy="155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020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6cdc27ba5e_0_94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6cdc27ba5e_0_94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36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0" name="Google Shape;1450;g6cdc27ba5e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1391588"/>
            <a:ext cx="2584594" cy="208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g6cdc27ba5e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082" y="3550119"/>
            <a:ext cx="1285406" cy="4627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434;g6cdc27ba5e_0_111">
                <a:extLst>
                  <a:ext uri="{FF2B5EF4-FFF2-40B4-BE49-F238E27FC236}">
                    <a16:creationId xmlns:a16="http://schemas.microsoft.com/office/drawing/2014/main" id="{5BCD596F-AA84-7F4E-82E3-1AE576603CD3}"/>
                  </a:ext>
                </a:extLst>
              </p:cNvPr>
              <p:cNvSpPr txBox="1"/>
              <p:nvPr/>
            </p:nvSpPr>
            <p:spPr>
              <a:xfrm>
                <a:off x="399117" y="830812"/>
                <a:ext cx="5925483" cy="3722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У нас есть обученный алгоритм </a:t>
                </a:r>
                <a:r>
                  <a:rPr lang="en-US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Hard-Margin SVM. 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Мы смотрим на новую точку из тестовой выборки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 dirty="0">
                            <a:solidFill>
                              <a:schemeClr val="tx1"/>
                            </a:solidFill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a:rPr lang="ar-AE" sz="1600" i="1" dirty="0">
                            <a:solidFill>
                              <a:schemeClr val="tx1"/>
                            </a:solidFill>
                            <a:ea typeface="Roboto"/>
                            <a:sym typeface="Roboto"/>
                          </a:rPr>
                          <m:t>𝑥</m:t>
                        </m:r>
                      </m:e>
                      <m:sub>
                        <m:r>
                          <a:rPr lang="ar-AE" sz="1600" i="1" dirty="0">
                            <a:solidFill>
                              <a:schemeClr val="tx1"/>
                            </a:solidFill>
                            <a:ea typeface="Roboto"/>
                            <a:sym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 dirty="0">
                            <a:solidFill>
                              <a:schemeClr val="tx1"/>
                            </a:solidFill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a:rPr lang="ar-AE" sz="1600" i="1" dirty="0">
                            <a:solidFill>
                              <a:schemeClr val="tx1"/>
                            </a:solidFill>
                            <a:ea typeface="Roboto"/>
                            <a:sym typeface="Roboto"/>
                          </a:rPr>
                          <m:t>𝑦</m:t>
                        </m:r>
                      </m:e>
                      <m:sub>
                        <m:r>
                          <a:rPr lang="ar-AE" sz="1600" i="1" dirty="0">
                            <a:solidFill>
                              <a:schemeClr val="tx1"/>
                            </a:solidFill>
                            <a:ea typeface="Roboto"/>
                            <a:sym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). </a:t>
                </a: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Для нее выполняются два условия:</a:t>
                </a:r>
                <a:endParaRPr lang="en-US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ru-RU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ea typeface="Roboto"/>
                          <a:cs typeface="Roboto"/>
                          <a:sym typeface="Roboto"/>
                        </a:rPr>
                        <m:t>0&lt;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ea typeface="Roboto"/>
                              <a:cs typeface="Roboto"/>
                              <a:sym typeface="Roboto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ea typeface="Roboto"/>
                              <a:cs typeface="Roboto"/>
                              <a:sym typeface="Roboto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ea typeface="Roboto"/>
                              <a:cs typeface="Roboto"/>
                              <a:sym typeface="Roboto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ea typeface="Roboto"/>
                          <a:cs typeface="Roboto"/>
                          <a:sym typeface="Roboto"/>
                        </a:rPr>
                        <m:t>&lt;1</m:t>
                      </m:r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Что можно сказать про эту точку ?</a:t>
                </a:r>
                <a:endParaRPr lang="en-US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(а) Алгоритм ошибся - точка классифицирована неправильно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(б) Точка классифицирована правильно, но находится внутри (ниже) границы отступа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(в) Мы не можем сказать к какому классу отнести данную точку</a:t>
                </a:r>
              </a:p>
            </p:txBody>
          </p:sp>
        </mc:Choice>
        <mc:Fallback>
          <p:sp>
            <p:nvSpPr>
              <p:cNvPr id="11" name="Google Shape;1434;g6cdc27ba5e_0_111">
                <a:extLst>
                  <a:ext uri="{FF2B5EF4-FFF2-40B4-BE49-F238E27FC236}">
                    <a16:creationId xmlns:a16="http://schemas.microsoft.com/office/drawing/2014/main" id="{5BCD596F-AA84-7F4E-82E3-1AE576603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17" y="830812"/>
                <a:ext cx="5925483" cy="3722138"/>
              </a:xfrm>
              <a:prstGeom prst="rect">
                <a:avLst/>
              </a:prstGeom>
              <a:blipFill>
                <a:blip r:embed="rId5"/>
                <a:stretch>
                  <a:fillRect l="-1068" r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FB48AF7-ECBA-EA48-9051-76605054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6cdc27ba5e_0_94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6cdc27ba5e_0_94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37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0" name="Google Shape;1450;g6cdc27ba5e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1391588"/>
            <a:ext cx="2584594" cy="208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g6cdc27ba5e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082" y="3550119"/>
            <a:ext cx="1285406" cy="4627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434;g6cdc27ba5e_0_111">
                <a:extLst>
                  <a:ext uri="{FF2B5EF4-FFF2-40B4-BE49-F238E27FC236}">
                    <a16:creationId xmlns:a16="http://schemas.microsoft.com/office/drawing/2014/main" id="{5BCD596F-AA84-7F4E-82E3-1AE576603CD3}"/>
                  </a:ext>
                </a:extLst>
              </p:cNvPr>
              <p:cNvSpPr txBox="1"/>
              <p:nvPr/>
            </p:nvSpPr>
            <p:spPr>
              <a:xfrm>
                <a:off x="399117" y="830812"/>
                <a:ext cx="5925483" cy="3722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У нас есть обученный алгоритм </a:t>
                </a:r>
                <a:r>
                  <a:rPr lang="en-US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Hard-Margin SVM. 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Мы смотрим на новую точку из тестовой выборки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a:rPr lang="ar-A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𝑥</m:t>
                        </m:r>
                      </m:e>
                      <m:sub>
                        <m:r>
                          <a:rPr lang="ar-A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a:rPr lang="ar-A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𝑦</m:t>
                        </m:r>
                      </m:e>
                      <m:sub>
                        <m:r>
                          <a:rPr lang="ar-A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). </a:t>
                </a: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Для нее выполняются два условия:</a:t>
                </a:r>
                <a:endParaRPr lang="en-US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ru-RU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0&lt;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&lt;1</m:t>
                      </m:r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Что можно сказать про эту точку ?</a:t>
                </a:r>
                <a:endParaRPr lang="en-US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endParaRPr lang="en-US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(а) Алгоритм ошибся - точка классифицирована неправильно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(б) Точка классифицирована правильно, но находится внутри (ниже) границы отступа</a:t>
                </a:r>
              </a:p>
              <a:p>
                <a:pPr>
                  <a:spcBef>
                    <a:spcPts val="450"/>
                  </a:spcBef>
                  <a:buClr>
                    <a:schemeClr val="accent1"/>
                  </a:buClr>
                  <a:buSzPts val="2400"/>
                </a:pPr>
                <a:r>
                  <a:rPr lang="ru-RU" sz="1600" dirty="0">
                    <a:solidFill>
                      <a:schemeClr val="tx1"/>
                    </a:solidFill>
                    <a:ea typeface="Roboto"/>
                    <a:cs typeface="Roboto"/>
                    <a:sym typeface="Roboto"/>
                  </a:rPr>
                  <a:t>(в) Мы не можем сказать к какому классу отнести данную точку</a:t>
                </a:r>
                <a:endParaRPr lang="en-US" sz="1600" dirty="0">
                  <a:solidFill>
                    <a:schemeClr val="tx1"/>
                  </a:solidFill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11" name="Google Shape;1434;g6cdc27ba5e_0_111">
                <a:extLst>
                  <a:ext uri="{FF2B5EF4-FFF2-40B4-BE49-F238E27FC236}">
                    <a16:creationId xmlns:a16="http://schemas.microsoft.com/office/drawing/2014/main" id="{5BCD596F-AA84-7F4E-82E3-1AE576603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17" y="830812"/>
                <a:ext cx="5925483" cy="3722138"/>
              </a:xfrm>
              <a:prstGeom prst="rect">
                <a:avLst/>
              </a:prstGeom>
              <a:blipFill>
                <a:blip r:embed="rId5"/>
                <a:stretch>
                  <a:fillRect l="-1068" r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FB48AF7-ECBA-EA48-9051-76605054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1E873-85A6-144A-B2DF-137038C2E575}"/>
              </a:ext>
            </a:extLst>
          </p:cNvPr>
          <p:cNvSpPr txBox="1"/>
          <p:nvPr/>
        </p:nvSpPr>
        <p:spPr>
          <a:xfrm>
            <a:off x="399117" y="4645486"/>
            <a:ext cx="6314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ea typeface="Roboto"/>
                <a:cs typeface="Roboto"/>
                <a:sym typeface="Roboto"/>
              </a:rPr>
              <a:t>Ответ б</a:t>
            </a:r>
            <a:r>
              <a:rPr lang="ru-RU" sz="1600" dirty="0">
                <a:ea typeface="Roboto"/>
                <a:cs typeface="Roboto"/>
                <a:sym typeface="Roboto"/>
              </a:rPr>
              <a:t>. Точка находится внутри «полосы» разделяющей наши классы</a:t>
            </a:r>
            <a:endParaRPr lang="ru-RU" sz="1600" dirty="0">
              <a:solidFill>
                <a:schemeClr val="tx1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3127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47364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en-US" dirty="0"/>
              <a:t>Soft Maximum Margin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7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#ML-2023-12</a:t>
            </a:r>
            <a:endParaRPr sz="1400" b="1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E2B19-D637-8E42-9470-88BDEE4F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685B3-FCCA-374C-A9AD-4902636C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52868"/>
            <a:ext cx="3581400" cy="344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F02C0-774A-E340-9016-8AEF28793238}"/>
              </a:ext>
            </a:extLst>
          </p:cNvPr>
          <p:cNvSpPr txBox="1"/>
          <p:nvPr/>
        </p:nvSpPr>
        <p:spPr>
          <a:xfrm>
            <a:off x="4885858" y="1556087"/>
            <a:ext cx="4068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Выберем гиперплоскость с максимальным “зазором” (</a:t>
            </a:r>
            <a:r>
              <a:rPr lang="en-US" sz="1800" dirty="0"/>
              <a:t>margin) </a:t>
            </a:r>
            <a:r>
              <a:rPr lang="ru-RU" sz="1800" dirty="0"/>
              <a:t>между классами.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То есть максимизируем расстояние от гиперплоскости до ближайших примеров каждого класса.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7FFD35-DD88-4348-A625-2FDA7EEB75DE}"/>
              </a:ext>
            </a:extLst>
          </p:cNvPr>
          <p:cNvCxnSpPr>
            <a:cxnSpLocks/>
          </p:cNvCxnSpPr>
          <p:nvPr/>
        </p:nvCxnSpPr>
        <p:spPr>
          <a:xfrm>
            <a:off x="2474635" y="2538579"/>
            <a:ext cx="236593" cy="23659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920599-F7E6-7349-A8C0-C447158F78BB}"/>
              </a:ext>
            </a:extLst>
          </p:cNvPr>
          <p:cNvCxnSpPr>
            <a:cxnSpLocks/>
          </p:cNvCxnSpPr>
          <p:nvPr/>
        </p:nvCxnSpPr>
        <p:spPr>
          <a:xfrm>
            <a:off x="1975871" y="3075709"/>
            <a:ext cx="223805" cy="23019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8C3AD4-DF6D-B24E-841A-95A94EA1F0A3}"/>
              </a:ext>
            </a:extLst>
          </p:cNvPr>
          <p:cNvCxnSpPr>
            <a:cxnSpLocks/>
          </p:cNvCxnSpPr>
          <p:nvPr/>
        </p:nvCxnSpPr>
        <p:spPr>
          <a:xfrm>
            <a:off x="2613180" y="2890655"/>
            <a:ext cx="257908" cy="26818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058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E2B19-D637-8E42-9470-88BDEE4F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685B3-FCCA-374C-A9AD-4902636C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76350"/>
            <a:ext cx="3581400" cy="344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F02C0-774A-E340-9016-8AEF28793238}"/>
              </a:ext>
            </a:extLst>
          </p:cNvPr>
          <p:cNvSpPr txBox="1"/>
          <p:nvPr/>
        </p:nvSpPr>
        <p:spPr>
          <a:xfrm>
            <a:off x="4854300" y="1352550"/>
            <a:ext cx="414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Какой недостаток у данного решения?</a:t>
            </a:r>
          </a:p>
        </p:txBody>
      </p:sp>
    </p:spTree>
    <p:extLst>
      <p:ext uri="{BB962C8B-B14F-4D97-AF65-F5344CB8AC3E}">
        <p14:creationId xmlns:p14="http://schemas.microsoft.com/office/powerpoint/2010/main" val="2924412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E2B19-D637-8E42-9470-88BDEE4F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>
                <a:solidFill>
                  <a:schemeClr val="tx1"/>
                </a:solidFill>
                <a:ea typeface="+mj-ea"/>
              </a:rPr>
              <a:t>Hard Maximum Margin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685B3-FCCA-374C-A9AD-4902636C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76350"/>
            <a:ext cx="3581400" cy="344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F02C0-774A-E340-9016-8AEF28793238}"/>
              </a:ext>
            </a:extLst>
          </p:cNvPr>
          <p:cNvSpPr txBox="1"/>
          <p:nvPr/>
        </p:nvSpPr>
        <p:spPr>
          <a:xfrm>
            <a:off x="4854300" y="1352550"/>
            <a:ext cx="4144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Какой недостаток у данного решения?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Выборки должны быть линейно разделимы!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А если нет?</a:t>
            </a:r>
          </a:p>
        </p:txBody>
      </p:sp>
    </p:spTree>
    <p:extLst>
      <p:ext uri="{BB962C8B-B14F-4D97-AF65-F5344CB8AC3E}">
        <p14:creationId xmlns:p14="http://schemas.microsoft.com/office/powerpoint/2010/main" val="3341236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00CA3C-09FD-8746-A261-52B2640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допустим нарушение </a:t>
            </a:r>
            <a:r>
              <a:rPr lang="en-US" dirty="0"/>
              <a:t>margin</a:t>
            </a:r>
          </a:p>
        </p:txBody>
      </p:sp>
      <p:pic>
        <p:nvPicPr>
          <p:cNvPr id="4" name="Google Shape;258;p36">
            <a:extLst>
              <a:ext uri="{FF2B5EF4-FFF2-40B4-BE49-F238E27FC236}">
                <a16:creationId xmlns:a16="http://schemas.microsoft.com/office/drawing/2014/main" id="{481B993C-4118-C141-A8A2-20C3B5DB6B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3600" y="878674"/>
            <a:ext cx="5023175" cy="4138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8973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00CA3C-09FD-8746-A261-52B2640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допустим нарушение </a:t>
            </a:r>
            <a:r>
              <a:rPr lang="en-US" dirty="0"/>
              <a:t>margin</a:t>
            </a:r>
          </a:p>
        </p:txBody>
      </p:sp>
      <p:pic>
        <p:nvPicPr>
          <p:cNvPr id="4" name="Google Shape;258;p36">
            <a:extLst>
              <a:ext uri="{FF2B5EF4-FFF2-40B4-BE49-F238E27FC236}">
                <a16:creationId xmlns:a16="http://schemas.microsoft.com/office/drawing/2014/main" id="{481B993C-4118-C141-A8A2-20C3B5DB6B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878674"/>
            <a:ext cx="5023175" cy="41381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B8994F-6221-1441-8C0D-7F07690336B6}"/>
                  </a:ext>
                </a:extLst>
              </p:cNvPr>
              <p:cNvSpPr txBox="1"/>
              <p:nvPr/>
            </p:nvSpPr>
            <p:spPr>
              <a:xfrm>
                <a:off x="5486400" y="1200150"/>
                <a:ext cx="338906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Было условие: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…,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dirty="0"/>
              </a:p>
              <a:p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Ослабим условие: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B8994F-6221-1441-8C0D-7F076903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200150"/>
                <a:ext cx="3389069" cy="1754326"/>
              </a:xfrm>
              <a:prstGeom prst="rect">
                <a:avLst/>
              </a:prstGeom>
              <a:blipFill>
                <a:blip r:embed="rId3"/>
                <a:stretch>
                  <a:fillRect l="-1498" t="-1439" b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775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00CA3C-09FD-8746-A261-52B2640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pic>
        <p:nvPicPr>
          <p:cNvPr id="4" name="Google Shape;258;p36">
            <a:extLst>
              <a:ext uri="{FF2B5EF4-FFF2-40B4-BE49-F238E27FC236}">
                <a16:creationId xmlns:a16="http://schemas.microsoft.com/office/drawing/2014/main" id="{481B993C-4118-C141-A8A2-20C3B5DB6B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878674"/>
            <a:ext cx="5023175" cy="41381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B79B1D-7379-264D-BB20-57603BCEA33B}"/>
                  </a:ext>
                </a:extLst>
              </p:cNvPr>
              <p:cNvSpPr txBox="1"/>
              <p:nvPr/>
            </p:nvSpPr>
            <p:spPr>
              <a:xfrm>
                <a:off x="4800600" y="1352550"/>
                <a:ext cx="4198050" cy="1314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minimize: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ru-RU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B79B1D-7379-264D-BB20-57603BCE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352550"/>
                <a:ext cx="4198050" cy="1314462"/>
              </a:xfrm>
              <a:prstGeom prst="rect">
                <a:avLst/>
              </a:prstGeom>
              <a:blipFill>
                <a:blip r:embed="rId3"/>
                <a:stretch>
                  <a:fillRect l="-1511" t="-27619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106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00CA3C-09FD-8746-A261-52B2640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– hinge loss</a:t>
            </a:r>
          </a:p>
        </p:txBody>
      </p:sp>
      <p:grpSp>
        <p:nvGrpSpPr>
          <p:cNvPr id="6" name="Google Shape;280;p39">
            <a:extLst>
              <a:ext uri="{FF2B5EF4-FFF2-40B4-BE49-F238E27FC236}">
                <a16:creationId xmlns:a16="http://schemas.microsoft.com/office/drawing/2014/main" id="{D128E7B7-0014-9946-9CC1-9930FB0B4585}"/>
              </a:ext>
            </a:extLst>
          </p:cNvPr>
          <p:cNvGrpSpPr/>
          <p:nvPr/>
        </p:nvGrpSpPr>
        <p:grpSpPr>
          <a:xfrm>
            <a:off x="2590800" y="1047750"/>
            <a:ext cx="3855900" cy="2858400"/>
            <a:chOff x="2561650" y="3388550"/>
            <a:chExt cx="3855900" cy="2858400"/>
          </a:xfrm>
        </p:grpSpPr>
        <p:sp>
          <p:nvSpPr>
            <p:cNvPr id="7" name="Google Shape;281;p39">
              <a:extLst>
                <a:ext uri="{FF2B5EF4-FFF2-40B4-BE49-F238E27FC236}">
                  <a16:creationId xmlns:a16="http://schemas.microsoft.com/office/drawing/2014/main" id="{3EF3A62C-9CE8-1845-A276-72BF5B7BDEFF}"/>
                </a:ext>
              </a:extLst>
            </p:cNvPr>
            <p:cNvSpPr/>
            <p:nvPr/>
          </p:nvSpPr>
          <p:spPr>
            <a:xfrm>
              <a:off x="2561650" y="3388550"/>
              <a:ext cx="3855900" cy="2858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Google Shape;282;p39">
              <a:extLst>
                <a:ext uri="{FF2B5EF4-FFF2-40B4-BE49-F238E27FC236}">
                  <a16:creationId xmlns:a16="http://schemas.microsoft.com/office/drawing/2014/main" id="{EEFF6647-E081-784F-A6B4-A30D8BA93AD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619850" y="3444875"/>
              <a:ext cx="3752775" cy="2734625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338AE7-2283-BF41-8DE6-6D0E9D8C82C9}"/>
                  </a:ext>
                </a:extLst>
              </p:cNvPr>
              <p:cNvSpPr txBox="1"/>
              <p:nvPr/>
            </p:nvSpPr>
            <p:spPr>
              <a:xfrm>
                <a:off x="2135900" y="4078831"/>
                <a:ext cx="5249899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 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338AE7-2283-BF41-8DE6-6D0E9D8C8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00" y="4078831"/>
                <a:ext cx="5249899" cy="778931"/>
              </a:xfrm>
              <a:prstGeom prst="rect">
                <a:avLst/>
              </a:prstGeom>
              <a:blipFill>
                <a:blip r:embed="rId3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85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00CA3C-09FD-8746-A261-52B2640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– hinge loss</a:t>
            </a:r>
          </a:p>
        </p:txBody>
      </p:sp>
      <p:pic>
        <p:nvPicPr>
          <p:cNvPr id="9" name="Google Shape;288;p40">
            <a:extLst>
              <a:ext uri="{FF2B5EF4-FFF2-40B4-BE49-F238E27FC236}">
                <a16:creationId xmlns:a16="http://schemas.microsoft.com/office/drawing/2014/main" id="{6A56E8CC-437B-EE43-BA17-584120F664F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5463" y="1047750"/>
            <a:ext cx="6570773" cy="349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577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00CA3C-09FD-8746-A261-52B2640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– hinge loss</a:t>
            </a:r>
          </a:p>
        </p:txBody>
      </p:sp>
      <p:pic>
        <p:nvPicPr>
          <p:cNvPr id="4" name="Google Shape;294;p41">
            <a:extLst>
              <a:ext uri="{FF2B5EF4-FFF2-40B4-BE49-F238E27FC236}">
                <a16:creationId xmlns:a16="http://schemas.microsoft.com/office/drawing/2014/main" id="{7FEB1B07-5BE7-514F-B391-CE40F36E1C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6125" y="1276350"/>
            <a:ext cx="6049450" cy="3289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9812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00CA3C-09FD-8746-A261-52B2640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as hinge loss</a:t>
            </a:r>
          </a:p>
        </p:txBody>
      </p:sp>
      <p:pic>
        <p:nvPicPr>
          <p:cNvPr id="5" name="Google Shape;300;p42">
            <a:extLst>
              <a:ext uri="{FF2B5EF4-FFF2-40B4-BE49-F238E27FC236}">
                <a16:creationId xmlns:a16="http://schemas.microsoft.com/office/drawing/2014/main" id="{3E28A98B-7443-814D-AC49-7D5349DEE6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3773" y="1276350"/>
            <a:ext cx="3923624" cy="32322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E363BB-E53C-8C45-9709-E4580352749B}"/>
                  </a:ext>
                </a:extLst>
              </p:cNvPr>
              <p:cNvSpPr txBox="1"/>
              <p:nvPr/>
            </p:nvSpPr>
            <p:spPr>
              <a:xfrm>
                <a:off x="0" y="1655588"/>
                <a:ext cx="5211235" cy="2215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Minimize: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ru-RU" sz="1600" dirty="0"/>
                  <a:t>или:</a:t>
                </a:r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0, 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E363BB-E53C-8C45-9709-E45803527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55588"/>
                <a:ext cx="5211235" cy="2215607"/>
              </a:xfrm>
              <a:prstGeom prst="rect">
                <a:avLst/>
              </a:prstGeom>
              <a:blipFill>
                <a:blip r:embed="rId3"/>
                <a:stretch>
                  <a:fillRect l="-730" t="-23429" b="-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32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Введение в </a:t>
            </a:r>
            <a:r>
              <a:rPr lang="en-US" sz="1400" spc="-20" dirty="0">
                <a:latin typeface="Roboto"/>
                <a:cs typeface="Roboto"/>
              </a:rPr>
              <a:t>Deep learning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4E7EB1-2C37-C749-85BA-8C5BF82B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43" y="3229322"/>
            <a:ext cx="3907373" cy="1323297"/>
          </a:xfrm>
          <a:prstGeom prst="rect">
            <a:avLst/>
          </a:prstGeom>
        </p:spPr>
      </p:pic>
      <p:sp>
        <p:nvSpPr>
          <p:cNvPr id="1847" name="Google Shape;1847;g761b2f510c_0_1402"/>
          <p:cNvSpPr txBox="1"/>
          <p:nvPr/>
        </p:nvSpPr>
        <p:spPr>
          <a:xfrm>
            <a:off x="3007816" y="5721754"/>
            <a:ext cx="4130775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0" anchor="b" anchorCtr="0">
            <a:noAutofit/>
          </a:bodyPr>
          <a:lstStyle/>
          <a:p>
            <a:r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J. Leskovec, A. Rajaraman, J. Ullman: Mining of Massive Datasets, http://www.mmds.org</a:t>
            </a:r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g761b2f510c_0_1402"/>
          <p:cNvSpPr txBox="1"/>
          <p:nvPr/>
        </p:nvSpPr>
        <p:spPr>
          <a:xfrm>
            <a:off x="7180666" y="5721754"/>
            <a:ext cx="550350" cy="2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0" anchor="b" anchorCtr="0">
            <a:noAutofit/>
          </a:bodyPr>
          <a:lstStyle/>
          <a:p>
            <a:pPr algn="r"/>
            <a:fld id="{00000000-1234-1234-1234-123412341234}" type="slidenum">
              <a:rPr lang="ru-RU" sz="675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50</a:t>
            </a:fld>
            <a:endParaRPr sz="675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g761b2f510c_0_1402"/>
          <p:cNvSpPr txBox="1"/>
          <p:nvPr/>
        </p:nvSpPr>
        <p:spPr>
          <a:xfrm>
            <a:off x="1335450" y="1123950"/>
            <a:ext cx="6360750" cy="208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/>
              </a:buClr>
              <a:buSzPts val="2400"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SVM </a:t>
            </a:r>
            <a:r>
              <a:rPr lang="ru-RU" sz="1500" dirty="0" err="1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 err="1">
                <a:latin typeface="Roboto"/>
                <a:ea typeface="Roboto"/>
                <a:cs typeface="Roboto"/>
                <a:sym typeface="Roboto"/>
              </a:rPr>
              <a:t>Natural</a:t>
            </a: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 err="1">
                <a:latin typeface="Roboto"/>
                <a:ea typeface="Roboto"/>
                <a:cs typeface="Roboto"/>
                <a:sym typeface="Roboto"/>
              </a:rPr>
              <a:t>Form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450"/>
              </a:spcBef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450"/>
              </a:spcBef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450"/>
              </a:spcBef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450"/>
              </a:spcBef>
              <a:buClr>
                <a:schemeClr val="accent1"/>
              </a:buClr>
              <a:buSzPts val="2400"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Как найти </a:t>
            </a:r>
            <a:r>
              <a:rPr lang="ru-RU" sz="1500" dirty="0" err="1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?   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Градиентный спуск!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0" name="Google Shape;1850;g761b2f510c_0_1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433" y="1622531"/>
            <a:ext cx="4812094" cy="7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761b2f510c_0_1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656" y="2266950"/>
            <a:ext cx="1756871" cy="567769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g761b2f510c_0_1402"/>
          <p:cNvSpPr/>
          <p:nvPr/>
        </p:nvSpPr>
        <p:spPr>
          <a:xfrm>
            <a:off x="1750875" y="3911700"/>
            <a:ext cx="3631500" cy="7654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854" name="Google Shape;1854;g761b2f510c_0_1402"/>
          <p:cNvSpPr/>
          <p:nvPr/>
        </p:nvSpPr>
        <p:spPr>
          <a:xfrm>
            <a:off x="6299081" y="2343150"/>
            <a:ext cx="369225" cy="4351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cxnSp>
        <p:nvCxnSpPr>
          <p:cNvPr id="1855" name="Google Shape;1855;g761b2f510c_0_1402"/>
          <p:cNvCxnSpPr>
            <a:stCxn id="1854" idx="2"/>
            <a:endCxn id="1853" idx="3"/>
          </p:cNvCxnSpPr>
          <p:nvPr/>
        </p:nvCxnSpPr>
        <p:spPr>
          <a:xfrm flipH="1">
            <a:off x="5382375" y="2778300"/>
            <a:ext cx="1101319" cy="1516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Title 2">
            <a:extLst>
              <a:ext uri="{FF2B5EF4-FFF2-40B4-BE49-F238E27FC236}">
                <a16:creationId xmlns:a16="http://schemas.microsoft.com/office/drawing/2014/main" id="{41833806-85AA-C541-B115-24F45F43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100"/>
            </a:pPr>
            <a:r>
              <a:rPr lang="en-US" sz="3100" dirty="0">
                <a:solidFill>
                  <a:schemeClr val="tx1"/>
                </a:solidFill>
                <a:ea typeface="+mj-ea"/>
              </a:rPr>
              <a:t>Support vector machine as hinge loss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90973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Kernel Trick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190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0A840-137F-074E-8333-6383BB2F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делать?</a:t>
            </a:r>
            <a:endParaRPr lang="en-US" dirty="0"/>
          </a:p>
        </p:txBody>
      </p:sp>
      <p:pic>
        <p:nvPicPr>
          <p:cNvPr id="4" name="Google Shape;320;p45">
            <a:extLst>
              <a:ext uri="{FF2B5EF4-FFF2-40B4-BE49-F238E27FC236}">
                <a16:creationId xmlns:a16="http://schemas.microsoft.com/office/drawing/2014/main" id="{091A70FC-E376-F74D-BBE6-1DD443B1A4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20"/>
          <a:stretch/>
        </p:blipFill>
        <p:spPr>
          <a:xfrm>
            <a:off x="2514600" y="878674"/>
            <a:ext cx="4354950" cy="4056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216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0A840-137F-074E-8333-6383BB2F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делать?</a:t>
            </a:r>
            <a:endParaRPr lang="en-US" dirty="0"/>
          </a:p>
        </p:txBody>
      </p:sp>
      <p:pic>
        <p:nvPicPr>
          <p:cNvPr id="5" name="Google Shape;326;p46">
            <a:extLst>
              <a:ext uri="{FF2B5EF4-FFF2-40B4-BE49-F238E27FC236}">
                <a16:creationId xmlns:a16="http://schemas.microsoft.com/office/drawing/2014/main" id="{444F6631-AAC8-744B-BF96-735043FE91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315"/>
          <a:stretch/>
        </p:blipFill>
        <p:spPr>
          <a:xfrm>
            <a:off x="544698" y="971550"/>
            <a:ext cx="7913502" cy="407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390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0A840-137F-074E-8333-6383BB2F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sp>
        <p:nvSpPr>
          <p:cNvPr id="4" name="Google Shape;332;p47">
            <a:extLst>
              <a:ext uri="{FF2B5EF4-FFF2-40B4-BE49-F238E27FC236}">
                <a16:creationId xmlns:a16="http://schemas.microsoft.com/office/drawing/2014/main" id="{B17BD567-3BE5-5446-97F3-1C3F3DF89E76}"/>
              </a:ext>
            </a:extLst>
          </p:cNvPr>
          <p:cNvSpPr txBox="1">
            <a:spLocks/>
          </p:cNvSpPr>
          <p:nvPr/>
        </p:nvSpPr>
        <p:spPr>
          <a:xfrm>
            <a:off x="500551" y="1047750"/>
            <a:ext cx="8520600" cy="3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15000"/>
              </a:lnSpc>
              <a:spcBef>
                <a:spcPts val="300"/>
              </a:spcBef>
            </a:pPr>
            <a:r>
              <a:rPr lang="en-US" kern="0" dirty="0"/>
              <a:t>Kernel trick - </a:t>
            </a:r>
            <a:r>
              <a:rPr lang="ru-RU" kern="0" dirty="0"/>
              <a:t>это техника, используемая в машинном обучении для преобразования данных в пространство более высокой размерности, не вычисляя фактически координаты данных в этом пространстве. Это достигается с помощью ядерной функции, которая принимает на вход два вектора и возвращает скалярное значение, представляющее сходство между этими входами.</a:t>
            </a:r>
            <a:br>
              <a:rPr lang="ru-RU" kern="0" dirty="0"/>
            </a:br>
            <a:br>
              <a:rPr lang="ru-RU" kern="0" dirty="0"/>
            </a:br>
            <a:r>
              <a:rPr lang="ru-RU" kern="0" dirty="0"/>
              <a:t>Ядерная функция позволяет вычислить скалярное произведение двух векторов в пространстве более высокой размерности, не вычисляя фактически координаты векторов в этом пространстве. Это полезно, потому что вычисление координат данных в пространствах большей размерности может быть вычислительно затратным.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974241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0A840-137F-074E-8333-6383BB2F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sp>
        <p:nvSpPr>
          <p:cNvPr id="4" name="Google Shape;332;p47">
            <a:extLst>
              <a:ext uri="{FF2B5EF4-FFF2-40B4-BE49-F238E27FC236}">
                <a16:creationId xmlns:a16="http://schemas.microsoft.com/office/drawing/2014/main" id="{B17BD567-3BE5-5446-97F3-1C3F3DF89E76}"/>
              </a:ext>
            </a:extLst>
          </p:cNvPr>
          <p:cNvSpPr txBox="1">
            <a:spLocks/>
          </p:cNvSpPr>
          <p:nvPr/>
        </p:nvSpPr>
        <p:spPr>
          <a:xfrm>
            <a:off x="381000" y="2261738"/>
            <a:ext cx="8520600" cy="25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kern="0" dirty="0"/>
              <a:t>Для получения нелинейной границы принятия решений нужно считать скалярное произведение в нелинейном пространстве. Это ухудшает вычислительную сложность.</a:t>
            </a:r>
          </a:p>
          <a:p>
            <a:pPr marL="285750" indent="-285750" algn="l" rtl="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kern="0" dirty="0"/>
              <a:t>Kernel </a:t>
            </a:r>
            <a:r>
              <a:rPr lang="ru-RU" kern="0" dirty="0"/>
              <a:t>функция позволяет получить результат расчета скалярного произведения без проекции примеров в нелинейное пространство.</a:t>
            </a:r>
          </a:p>
          <a:p>
            <a:pPr marL="285750" indent="-285750" algn="l" rtl="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kern="0" dirty="0"/>
              <a:t>Алгоритм обучения почти не меняется: просто заменяем все скалярные произведения на </a:t>
            </a:r>
            <a:r>
              <a:rPr lang="en-US" kern="0" dirty="0"/>
              <a:t>kernel </a:t>
            </a:r>
            <a:r>
              <a:rPr lang="ru-RU" kern="0" dirty="0"/>
              <a:t>функцию.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205164-3F05-9541-AFE5-65815E409C91}"/>
                  </a:ext>
                </a:extLst>
              </p:cNvPr>
              <p:cNvSpPr txBox="1"/>
              <p:nvPr/>
            </p:nvSpPr>
            <p:spPr>
              <a:xfrm>
                <a:off x="3271179" y="1426624"/>
                <a:ext cx="2979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205164-3F05-9541-AFE5-65815E409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79" y="1426624"/>
                <a:ext cx="2979342" cy="400110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824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0A840-137F-074E-8333-6383BB2F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pic>
        <p:nvPicPr>
          <p:cNvPr id="5" name="Google Shape;339;p48">
            <a:extLst>
              <a:ext uri="{FF2B5EF4-FFF2-40B4-BE49-F238E27FC236}">
                <a16:creationId xmlns:a16="http://schemas.microsoft.com/office/drawing/2014/main" id="{884207F2-4079-794E-9107-82D604CE51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500" y="835899"/>
            <a:ext cx="5715000" cy="399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731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61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учителем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15558" y="1726124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Вводный урок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08662" y="220004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градиентного спуска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5557" y="267395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EDA, cross-validation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метрики качества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2335" y="3621792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90969" y="1599534"/>
            <a:ext cx="240405" cy="4087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50562" y="1839941"/>
            <a:ext cx="714322" cy="401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17051" y="2073451"/>
            <a:ext cx="1188239" cy="4087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46523" y="2543979"/>
            <a:ext cx="2136073" cy="4155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02224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264795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174205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05340" y="17452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05340" y="22024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09548" y="267461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999930" y="314562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1051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608774" y="40534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217574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Google Shape;271;p44">
            <a:extLst>
              <a:ext uri="{FF2B5EF4-FFF2-40B4-BE49-F238E27FC236}">
                <a16:creationId xmlns:a16="http://schemas.microsoft.com/office/drawing/2014/main" id="{F60BC49E-A536-B34B-AF24-8AFC035465EB}"/>
              </a:ext>
            </a:extLst>
          </p:cNvPr>
          <p:cNvSpPr/>
          <p:nvPr/>
        </p:nvSpPr>
        <p:spPr>
          <a:xfrm>
            <a:off x="2236006" y="4095709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Градиентный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бустинг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7" name="Google Shape;271;p44">
            <a:extLst>
              <a:ext uri="{FF2B5EF4-FFF2-40B4-BE49-F238E27FC236}">
                <a16:creationId xmlns:a16="http://schemas.microsoft.com/office/drawing/2014/main" id="{B8247EF9-F349-4047-B64B-B24CAB779659}"/>
              </a:ext>
            </a:extLst>
          </p:cNvPr>
          <p:cNvSpPr/>
          <p:nvPr/>
        </p:nvSpPr>
        <p:spPr>
          <a:xfrm>
            <a:off x="2236005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опорных векторов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67571" y="4127861"/>
            <a:ext cx="324002" cy="3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B1FC711-FBE3-434C-AEF7-F2DA3AA51B14}"/>
              </a:ext>
            </a:extLst>
          </p:cNvPr>
          <p:cNvCxnSpPr>
            <a:cxnSpLocks/>
            <a:stCxn id="271" idx="2"/>
            <a:endCxn id="36" idx="1"/>
          </p:cNvCxnSpPr>
          <p:nvPr/>
        </p:nvCxnSpPr>
        <p:spPr>
          <a:xfrm rot="16200000" flipH="1">
            <a:off x="716400" y="2774103"/>
            <a:ext cx="2609990" cy="4292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0880369-3A08-E74F-921D-8DDC467E8498}"/>
              </a:ext>
            </a:extLst>
          </p:cNvPr>
          <p:cNvCxnSpPr>
            <a:cxnSpLocks/>
            <a:stCxn id="271" idx="2"/>
            <a:endCxn id="37" idx="1"/>
          </p:cNvCxnSpPr>
          <p:nvPr/>
        </p:nvCxnSpPr>
        <p:spPr>
          <a:xfrm rot="16200000" flipH="1">
            <a:off x="479441" y="3011061"/>
            <a:ext cx="3083907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202A737D-E7DC-8C41-BE46-91412B9E7E94}"/>
              </a:ext>
            </a:extLst>
          </p:cNvPr>
          <p:cNvSpPr/>
          <p:nvPr/>
        </p:nvSpPr>
        <p:spPr>
          <a:xfrm>
            <a:off x="2236005" y="3147875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E77C231-10B1-314C-9215-CB3F9F5ABE27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1190316" y="2300186"/>
            <a:ext cx="1662156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FAA116-F93B-294A-8660-F6AB595D8EEA}"/>
              </a:ext>
            </a:extLst>
          </p:cNvPr>
          <p:cNvSpPr txBox="1"/>
          <p:nvPr/>
        </p:nvSpPr>
        <p:spPr>
          <a:xfrm>
            <a:off x="991062" y="36290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8ADA1194-0391-FE46-BC2B-EC70673CDE2C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58861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089506-B6F2-7A44-B1F6-7147A7961ADE}"/>
              </a:ext>
            </a:extLst>
          </p:cNvPr>
          <p:cNvSpPr txBox="1"/>
          <p:nvPr/>
        </p:nvSpPr>
        <p:spPr>
          <a:xfrm>
            <a:off x="981901" y="40963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6" name="Google Shape;225;p40">
            <a:extLst>
              <a:ext uri="{FF2B5EF4-FFF2-40B4-BE49-F238E27FC236}">
                <a16:creationId xmlns:a16="http://schemas.microsoft.com/office/drawing/2014/main" id="{C2E8B839-A820-4A46-9F78-82F8D5702B66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05586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C7DD76-B440-6744-854D-4077DFBA106F}"/>
              </a:ext>
            </a:extLst>
          </p:cNvPr>
          <p:cNvSpPr txBox="1"/>
          <p:nvPr/>
        </p:nvSpPr>
        <p:spPr>
          <a:xfrm>
            <a:off x="1003830" y="45498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8" name="Google Shape;225;p40">
            <a:extLst>
              <a:ext uri="{FF2B5EF4-FFF2-40B4-BE49-F238E27FC236}">
                <a16:creationId xmlns:a16="http://schemas.microsoft.com/office/drawing/2014/main" id="{243F857B-4388-9148-9DDE-B89BD102E4F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509396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523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en-US" sz="1800" dirty="0"/>
              <a:t>31.</a:t>
            </a:r>
            <a:r>
              <a:rPr lang="ru-RU" sz="1800" dirty="0"/>
              <a:t>0</a:t>
            </a:r>
            <a:r>
              <a:rPr lang="en-US" sz="1800" dirty="0"/>
              <a:t>1 – </a:t>
            </a:r>
            <a:r>
              <a:rPr lang="ru-RU" sz="1800" dirty="0"/>
              <a:t>Модуль 2: обучение без учителя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39029" y="2401466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Maximum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Margin </a:t>
            </a: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Нелинейность и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kernel trick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H="1" flipV="1">
            <a:off x="739029" y="2589566"/>
            <a:ext cx="1210" cy="663282"/>
          </a:xfrm>
          <a:prstGeom prst="curvedConnector3">
            <a:avLst>
              <a:gd name="adj1" fmla="val -188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Maximum Margin Classifier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39029" y="1926286"/>
            <a:ext cx="1210" cy="663280"/>
          </a:xfrm>
          <a:prstGeom prst="curvedConnector3">
            <a:avLst>
              <a:gd name="adj1" fmla="val 189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8" y="439131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916128"/>
            <a:ext cx="1" cy="663283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E6679E-B08E-304B-A2AD-ABC58F638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23397"/>
            <a:ext cx="3481753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440877262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метод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SVM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Добавить еще один эффективный алгоритм себе в актив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2844558657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применять методы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SVM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особенности применения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14413</TotalTime>
  <Words>1898</Words>
  <Application>Microsoft Macintosh PowerPoint</Application>
  <PresentationFormat>On-screen Show (16:9)</PresentationFormat>
  <Paragraphs>499</Paragraphs>
  <Slides>63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AkayaTelivigala</vt:lpstr>
      <vt:lpstr>Arial</vt:lpstr>
      <vt:lpstr>Bradley Hand</vt:lpstr>
      <vt:lpstr>Calibri</vt:lpstr>
      <vt:lpstr>Cambria Math</vt:lpstr>
      <vt:lpstr>Corbel</vt:lpstr>
      <vt:lpstr>Google Sans</vt:lpstr>
      <vt:lpstr>roboto</vt:lpstr>
      <vt:lpstr>roboto</vt:lpstr>
      <vt:lpstr>Roboto Light</vt:lpstr>
      <vt:lpstr>Office Theme</vt:lpstr>
      <vt:lpstr>ML Professional Метод Опорных Векторов </vt:lpstr>
      <vt:lpstr>Проверить, идет ли запись</vt:lpstr>
      <vt:lpstr>ML Professional Метод Опорных Векторов </vt:lpstr>
      <vt:lpstr>Правила вебинара</vt:lpstr>
      <vt:lpstr>Карта курса</vt:lpstr>
      <vt:lpstr>Программа курса</vt:lpstr>
      <vt:lpstr>Маршрут вебинара</vt:lpstr>
      <vt:lpstr>Цели занятия</vt:lpstr>
      <vt:lpstr>Смысл</vt:lpstr>
      <vt:lpstr>  Support Vector Machine  </vt:lpstr>
      <vt:lpstr>Метод Опорных Векторов  (Support Vector Machine)</vt:lpstr>
      <vt:lpstr>Метод Опорных Векторов  (Support Vector Machine)</vt:lpstr>
      <vt:lpstr>  Hard Maximum Margin -&gt; Soft Maximum Margin -&gt; Support Vector Machine  </vt:lpstr>
      <vt:lpstr>  Hard Maximum Margin  </vt:lpstr>
      <vt:lpstr>Maximum Margin classifier</vt:lpstr>
      <vt:lpstr>Maximum Margin classifier</vt:lpstr>
      <vt:lpstr>Maximum Margin classifier</vt:lpstr>
      <vt:lpstr>Maximum Margin classifier</vt:lpstr>
      <vt:lpstr>Maximum Margin classifier</vt:lpstr>
      <vt:lpstr>Вспомним ЛинАл и АнГем</vt:lpstr>
      <vt:lpstr>Вспомним ЛинАл и АнГем</vt:lpstr>
      <vt:lpstr>Вспомним ЛинАл и АнГем</vt:lpstr>
      <vt:lpstr>Вспомним ЛинАл и АнГем</vt:lpstr>
      <vt:lpstr>Hard Maximum Margin</vt:lpstr>
      <vt:lpstr>Hard Maximum Margin</vt:lpstr>
      <vt:lpstr>Hard Maximum Margin</vt:lpstr>
      <vt:lpstr>Hard Maximum Margin</vt:lpstr>
      <vt:lpstr>Hard Maximum Margin</vt:lpstr>
      <vt:lpstr>Hard Maximum Margin</vt:lpstr>
      <vt:lpstr>Hard Maximum Margin</vt:lpstr>
      <vt:lpstr>Hard Maximum Margin</vt:lpstr>
      <vt:lpstr>Hard Maximum Margin</vt:lpstr>
      <vt:lpstr>Hard Maximum Margin</vt:lpstr>
      <vt:lpstr>Hard Maximum Margin</vt:lpstr>
      <vt:lpstr>Hard Maximum Margin</vt:lpstr>
      <vt:lpstr>Hard Maximum Margin</vt:lpstr>
      <vt:lpstr>Hard Maximum Margin</vt:lpstr>
      <vt:lpstr>Вопросы?</vt:lpstr>
      <vt:lpstr>  Soft Maximum Margin  </vt:lpstr>
      <vt:lpstr>Hard Maximum Margin</vt:lpstr>
      <vt:lpstr>Hard Maximum Margin</vt:lpstr>
      <vt:lpstr>Hard Maximum Margin</vt:lpstr>
      <vt:lpstr>допустим нарушение margin</vt:lpstr>
      <vt:lpstr>допустим нарушение margin</vt:lpstr>
      <vt:lpstr>Support vector machine</vt:lpstr>
      <vt:lpstr>Support vector machine – hinge loss</vt:lpstr>
      <vt:lpstr>Support vector machine – hinge loss</vt:lpstr>
      <vt:lpstr>Support vector machine – hinge loss</vt:lpstr>
      <vt:lpstr>Support vector machine as hinge loss</vt:lpstr>
      <vt:lpstr>Support vector machine as hinge loss</vt:lpstr>
      <vt:lpstr>Вопросы?</vt:lpstr>
      <vt:lpstr>Kernel Trick</vt:lpstr>
      <vt:lpstr>Что делать?</vt:lpstr>
      <vt:lpstr>Что делать?</vt:lpstr>
      <vt:lpstr>Kernel Trick</vt:lpstr>
      <vt:lpstr>Kernel Trick</vt:lpstr>
      <vt:lpstr>Kernel Trick</vt:lpstr>
      <vt:lpstr>Вопросы?</vt:lpstr>
      <vt:lpstr>Практика</vt:lpstr>
      <vt:lpstr>Вопросы?</vt:lpstr>
      <vt:lpstr>Рефлексия</vt:lpstr>
      <vt:lpstr>Заполните, пожалуйста, опрос о занятии по ссылке в чате</vt:lpstr>
      <vt:lpstr>Приходите на следующие вебинары 31.01 – Модуль 2: обучение без учителя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170</cp:revision>
  <dcterms:created xsi:type="dcterms:W3CDTF">2023-10-10T14:19:39Z</dcterms:created>
  <dcterms:modified xsi:type="dcterms:W3CDTF">2024-01-26T14:28:15Z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